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9" r:id="rId1"/>
  </p:sldMasterIdLst>
  <p:notesMasterIdLst>
    <p:notesMasterId r:id="rId15"/>
  </p:notesMasterIdLst>
  <p:handoutMasterIdLst>
    <p:handoutMasterId r:id="rId16"/>
  </p:handoutMasterIdLst>
  <p:sldIdLst>
    <p:sldId id="364" r:id="rId2"/>
    <p:sldId id="363" r:id="rId3"/>
    <p:sldId id="400" r:id="rId4"/>
    <p:sldId id="408" r:id="rId5"/>
    <p:sldId id="404" r:id="rId6"/>
    <p:sldId id="405" r:id="rId7"/>
    <p:sldId id="406" r:id="rId8"/>
    <p:sldId id="411" r:id="rId9"/>
    <p:sldId id="407" r:id="rId10"/>
    <p:sldId id="409" r:id="rId11"/>
    <p:sldId id="410" r:id="rId12"/>
    <p:sldId id="399" r:id="rId13"/>
    <p:sldId id="386" r:id="rId14"/>
  </p:sldIdLst>
  <p:sldSz cx="9144000" cy="6858000" type="screen4x3"/>
  <p:notesSz cx="6669088" cy="9926638"/>
  <p:embeddedFontLst>
    <p:embeddedFont>
      <p:font typeface="Arial Black" panose="020B0A04020102020204" pitchFamily="34" charset="0"/>
      <p:bold r:id="rId17"/>
    </p:embeddedFont>
    <p:embeddedFont>
      <p:font typeface="Calibri" panose="020F0502020204030204" pitchFamily="34" charset="0"/>
      <p:regular r:id="rId18"/>
      <p:bold r:id="rId19"/>
      <p:italic r:id="rId20"/>
      <p:boldItalic r:id="rId21"/>
    </p:embeddedFont>
  </p:embeddedFontLst>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9900"/>
    <a:srgbClr val="9A57CD"/>
    <a:srgbClr val="017898"/>
    <a:srgbClr val="009900"/>
    <a:srgbClr val="5F5F5F"/>
    <a:srgbClr val="969696"/>
    <a:srgbClr val="777777"/>
    <a:srgbClr val="FFDD00"/>
    <a:srgbClr val="FFED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1" autoAdjust="0"/>
    <p:restoredTop sz="88810" autoAdjust="0"/>
  </p:normalViewPr>
  <p:slideViewPr>
    <p:cSldViewPr snapToGrid="0">
      <p:cViewPr varScale="1">
        <p:scale>
          <a:sx n="77" d="100"/>
          <a:sy n="77" d="100"/>
        </p:scale>
        <p:origin x="932" y="3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76" d="100"/>
          <a:sy n="76" d="100"/>
        </p:scale>
        <p:origin x="-2112" y="-114"/>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eaLnBrk="0" hangingPunct="0">
              <a:defRPr sz="1200">
                <a:latin typeface="Times New Roman"/>
                <a:cs typeface="+mn-cs"/>
              </a:defRPr>
            </a:lvl1pPr>
          </a:lstStyle>
          <a:p>
            <a:pPr>
              <a:defRPr/>
            </a:pPr>
            <a:endParaRPr lang="en-GB"/>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eaLnBrk="0" hangingPunct="0">
              <a:defRPr sz="1200">
                <a:latin typeface="Times New Roman"/>
                <a:cs typeface="+mn-cs"/>
              </a:defRPr>
            </a:lvl1pPr>
          </a:lstStyle>
          <a:p>
            <a:pPr>
              <a:defRPr/>
            </a:pPr>
            <a:fld id="{9D12902B-93AE-4AA3-A74E-6AE67A1722BC}" type="datetimeFigureOut">
              <a:rPr lang="en-US"/>
              <a:pPr>
                <a:defRPr/>
              </a:pPr>
              <a:t>4/10/2014</a:t>
            </a:fld>
            <a:endParaRPr lang="en-GB"/>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eaLnBrk="0" hangingPunct="0">
              <a:defRPr sz="1200">
                <a:latin typeface="Times New Roman"/>
                <a:cs typeface="+mn-cs"/>
              </a:defRPr>
            </a:lvl1pPr>
          </a:lstStyle>
          <a:p>
            <a:pPr>
              <a:defRPr/>
            </a:pPr>
            <a:endParaRPr lang="en-GB"/>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eaLnBrk="0" hangingPunct="0">
              <a:defRPr sz="1200">
                <a:latin typeface="Times New Roman"/>
                <a:cs typeface="+mn-cs"/>
              </a:defRPr>
            </a:lvl1pPr>
          </a:lstStyle>
          <a:p>
            <a:pPr>
              <a:defRPr/>
            </a:pPr>
            <a:fld id="{4BD8E48F-7E41-49C8-BDD9-F7E2A8163665}" type="slidenum">
              <a:rPr lang="en-GB"/>
              <a:pPr>
                <a:defRPr/>
              </a:pPr>
              <a:t>‹#›</a:t>
            </a:fld>
            <a:endParaRPr lang="en-GB"/>
          </a:p>
        </p:txBody>
      </p:sp>
    </p:spTree>
    <p:extLst>
      <p:ext uri="{BB962C8B-B14F-4D97-AF65-F5344CB8AC3E}">
        <p14:creationId xmlns:p14="http://schemas.microsoft.com/office/powerpoint/2010/main" val="1172409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pPr>
              <a:defRPr/>
            </a:pPr>
            <a:fld id="{C7459A96-A884-4CD1-B96F-C771BC9C5A34}" type="datetimeFigureOut">
              <a:rPr lang="en-GB"/>
              <a:pPr>
                <a:defRPr/>
              </a:pPr>
              <a:t>10/04/2014</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pPr>
              <a:defRPr/>
            </a:pPr>
            <a:fld id="{237DAE50-BBF7-42CD-A470-BA0401475B44}" type="slidenum">
              <a:rPr lang="en-GB"/>
              <a:pPr>
                <a:defRPr/>
              </a:pPr>
              <a:t>‹#›</a:t>
            </a:fld>
            <a:endParaRPr lang="en-GB"/>
          </a:p>
        </p:txBody>
      </p:sp>
    </p:spTree>
    <p:extLst>
      <p:ext uri="{BB962C8B-B14F-4D97-AF65-F5344CB8AC3E}">
        <p14:creationId xmlns:p14="http://schemas.microsoft.com/office/powerpoint/2010/main" val="17384151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37DAE50-BBF7-42CD-A470-BA0401475B44}" type="slidenum">
              <a:rPr lang="en-GB" smtClean="0"/>
              <a:pPr>
                <a:defRPr/>
              </a:pPr>
              <a:t>1</a:t>
            </a:fld>
            <a:endParaRPr lang="en-GB"/>
          </a:p>
        </p:txBody>
      </p:sp>
    </p:spTree>
    <p:extLst>
      <p:ext uri="{BB962C8B-B14F-4D97-AF65-F5344CB8AC3E}">
        <p14:creationId xmlns:p14="http://schemas.microsoft.com/office/powerpoint/2010/main" val="4162887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909" y="4715153"/>
            <a:ext cx="5335270" cy="4666353"/>
          </a:xfrm>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37DAE50-BBF7-42CD-A470-BA0401475B44}" type="slidenum">
              <a:rPr lang="en-GB" smtClean="0"/>
              <a:pPr>
                <a:defRPr/>
              </a:pPr>
              <a:t>2</a:t>
            </a:fld>
            <a:endParaRPr lang="en-GB"/>
          </a:p>
        </p:txBody>
      </p:sp>
    </p:spTree>
    <p:extLst>
      <p:ext uri="{BB962C8B-B14F-4D97-AF65-F5344CB8AC3E}">
        <p14:creationId xmlns:p14="http://schemas.microsoft.com/office/powerpoint/2010/main" val="436331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pPr>
              <a:defRPr/>
            </a:pPr>
            <a:fld id="{237DAE50-BBF7-42CD-A470-BA0401475B44}" type="slidenum">
              <a:rPr lang="en-GB" smtClean="0"/>
              <a:pPr>
                <a:defRPr/>
              </a:pPr>
              <a:t>3</a:t>
            </a:fld>
            <a:endParaRPr lang="en-GB"/>
          </a:p>
        </p:txBody>
      </p:sp>
    </p:spTree>
    <p:extLst>
      <p:ext uri="{BB962C8B-B14F-4D97-AF65-F5344CB8AC3E}">
        <p14:creationId xmlns:p14="http://schemas.microsoft.com/office/powerpoint/2010/main" val="685750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37DAE50-BBF7-42CD-A470-BA0401475B44}" type="slidenum">
              <a:rPr lang="en-GB" smtClean="0"/>
              <a:pPr>
                <a:defRPr/>
              </a:pPr>
              <a:t>4</a:t>
            </a:fld>
            <a:endParaRPr lang="en-GB"/>
          </a:p>
        </p:txBody>
      </p:sp>
    </p:spTree>
    <p:extLst>
      <p:ext uri="{BB962C8B-B14F-4D97-AF65-F5344CB8AC3E}">
        <p14:creationId xmlns:p14="http://schemas.microsoft.com/office/powerpoint/2010/main" val="3568309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237DAE50-BBF7-42CD-A470-BA0401475B44}" type="slidenum">
              <a:rPr lang="en-GB" smtClean="0">
                <a:solidFill>
                  <a:prstClr val="black"/>
                </a:solidFill>
              </a:rPr>
              <a:pPr>
                <a:defRPr/>
              </a:pPr>
              <a:t>8</a:t>
            </a:fld>
            <a:endParaRPr lang="en-GB">
              <a:solidFill>
                <a:prstClr val="black"/>
              </a:solidFill>
            </a:endParaRPr>
          </a:p>
        </p:txBody>
      </p:sp>
    </p:spTree>
    <p:extLst>
      <p:ext uri="{BB962C8B-B14F-4D97-AF65-F5344CB8AC3E}">
        <p14:creationId xmlns:p14="http://schemas.microsoft.com/office/powerpoint/2010/main" val="2794235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Gas-Coal switch accounts for around a third of the increase in emissions in 2013, with industry and buildings being the main drivers. For industry this was related to an uptick in oil product use that is partially related to cheap feedstock for </a:t>
            </a:r>
            <a:r>
              <a:rPr lang="en-US" baseline="0" dirty="0" err="1" smtClean="0"/>
              <a:t>petrochems</a:t>
            </a:r>
            <a:r>
              <a:rPr lang="en-US" baseline="0" dirty="0" smtClean="0"/>
              <a:t> and increase in general economic activity.</a:t>
            </a:r>
            <a:endParaRPr lang="en-GB" smtClean="0"/>
          </a:p>
          <a:p>
            <a:endParaRPr lang="en-GB" dirty="0"/>
          </a:p>
        </p:txBody>
      </p:sp>
      <p:sp>
        <p:nvSpPr>
          <p:cNvPr id="4" name="Slide Number Placeholder 3"/>
          <p:cNvSpPr>
            <a:spLocks noGrp="1"/>
          </p:cNvSpPr>
          <p:nvPr>
            <p:ph type="sldNum" sz="quarter" idx="10"/>
          </p:nvPr>
        </p:nvSpPr>
        <p:spPr/>
        <p:txBody>
          <a:bodyPr/>
          <a:lstStyle/>
          <a:p>
            <a:pPr>
              <a:defRPr/>
            </a:pPr>
            <a:fld id="{237DAE50-BBF7-42CD-A470-BA0401475B44}" type="slidenum">
              <a:rPr lang="en-GB" smtClean="0"/>
              <a:pPr>
                <a:defRPr/>
              </a:pPr>
              <a:t>9</a:t>
            </a:fld>
            <a:endParaRPr lang="en-GB"/>
          </a:p>
        </p:txBody>
      </p:sp>
    </p:spTree>
    <p:extLst>
      <p:ext uri="{BB962C8B-B14F-4D97-AF65-F5344CB8AC3E}">
        <p14:creationId xmlns:p14="http://schemas.microsoft.com/office/powerpoint/2010/main" val="51110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GB"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BF4B336-5513-4770-8585-CAF93468A3DE}" type="slidenum">
              <a:rPr lang="en-GB" smtClean="0"/>
              <a:pPr>
                <a:defRPr/>
              </a:pPr>
              <a:t>12</a:t>
            </a:fld>
            <a:endParaRPr lang="en-GB" smtClean="0"/>
          </a:p>
        </p:txBody>
      </p:sp>
    </p:spTree>
    <p:extLst>
      <p:ext uri="{BB962C8B-B14F-4D97-AF65-F5344CB8AC3E}">
        <p14:creationId xmlns:p14="http://schemas.microsoft.com/office/powerpoint/2010/main" val="261766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909" y="4715153"/>
            <a:ext cx="5335270" cy="4666353"/>
          </a:xfrm>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37DAE50-BBF7-42CD-A470-BA0401475B44}" type="slidenum">
              <a:rPr lang="en-GB" smtClean="0"/>
              <a:pPr>
                <a:defRPr/>
              </a:pPr>
              <a:t>13</a:t>
            </a:fld>
            <a:endParaRPr lang="en-GB"/>
          </a:p>
        </p:txBody>
      </p:sp>
    </p:spTree>
    <p:extLst>
      <p:ext uri="{BB962C8B-B14F-4D97-AF65-F5344CB8AC3E}">
        <p14:creationId xmlns:p14="http://schemas.microsoft.com/office/powerpoint/2010/main" val="3699316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3" name="Picture 7" descr="Cover_WEO2013_PowerPoint_V2.jpg"/>
          <p:cNvPicPr>
            <a:picLocks noChangeAspect="1"/>
          </p:cNvPicPr>
          <p:nvPr/>
        </p:nvPicPr>
        <p:blipFill>
          <a:blip r:embed="rId3" cstate="print"/>
          <a:srcRect/>
          <a:stretch>
            <a:fillRect/>
          </a:stretch>
        </p:blipFill>
        <p:spPr bwMode="auto">
          <a:xfrm>
            <a:off x="0" y="3175"/>
            <a:ext cx="9144000" cy="6851650"/>
          </a:xfrm>
          <a:prstGeom prst="rect">
            <a:avLst/>
          </a:prstGeom>
          <a:noFill/>
          <a:ln w="9525">
            <a:noFill/>
            <a:miter lim="800000"/>
            <a:headEnd/>
            <a:tailEnd/>
          </a:ln>
        </p:spPr>
      </p:pic>
      <p:sp>
        <p:nvSpPr>
          <p:cNvPr id="4" name="Textfeld 7"/>
          <p:cNvSpPr txBox="1">
            <a:spLocks noChangeArrowheads="1"/>
          </p:cNvSpPr>
          <p:nvPr/>
        </p:nvSpPr>
        <p:spPr bwMode="auto">
          <a:xfrm>
            <a:off x="0" y="6673850"/>
            <a:ext cx="9144000" cy="184150"/>
          </a:xfrm>
          <a:prstGeom prst="rect">
            <a:avLst/>
          </a:prstGeom>
          <a:noFill/>
          <a:ln w="9525">
            <a:noFill/>
            <a:miter lim="800000"/>
            <a:headEnd/>
            <a:tailEnd/>
          </a:ln>
        </p:spPr>
        <p:txBody>
          <a:bodyPr>
            <a:spAutoFit/>
          </a:bodyPr>
          <a:lstStyle/>
          <a:p>
            <a:pPr algn="r" eaLnBrk="0" hangingPunct="0"/>
            <a:r>
              <a:rPr lang="de-DE" sz="600">
                <a:solidFill>
                  <a:srgbClr val="C00000"/>
                </a:solidFill>
                <a:latin typeface="Calibri" pitchFamily="34" charset="0"/>
              </a:rPr>
              <a:t>© OECD/IEA 2013 </a:t>
            </a:r>
          </a:p>
        </p:txBody>
      </p:sp>
      <p:sp>
        <p:nvSpPr>
          <p:cNvPr id="7" name="Rectangle 17"/>
          <p:cNvSpPr>
            <a:spLocks noGrp="1" noChangeArrowheads="1"/>
          </p:cNvSpPr>
          <p:nvPr>
            <p:ph type="title"/>
          </p:nvPr>
        </p:nvSpPr>
        <p:spPr bwMode="auto">
          <a:xfrm>
            <a:off x="240632" y="3689738"/>
            <a:ext cx="8510336" cy="646973"/>
          </a:xfrm>
          <a:prstGeom prst="rect">
            <a:avLst/>
          </a:prstGeom>
          <a:noFill/>
          <a:ln w="9525">
            <a:noFill/>
            <a:miter lim="800000"/>
            <a:headEnd/>
            <a:tailEnd/>
          </a:ln>
        </p:spPr>
        <p:txBody>
          <a:bodyPr>
            <a:spAutoFit/>
          </a:bodyPr>
          <a:lstStyle>
            <a:lvl1pPr>
              <a:defRPr sz="3600" b="1">
                <a:solidFill>
                  <a:schemeClr val="tx1"/>
                </a:solidFill>
                <a:latin typeface="Calibri" pitchFamily="34" charset="0"/>
              </a:defRPr>
            </a:lvl1pPr>
          </a:lstStyle>
          <a:p>
            <a:r>
              <a:rPr lang="en-US" smtClean="0"/>
              <a:t>Click to edit Master title style</a:t>
            </a:r>
            <a:endParaRPr lang="de-DE" dirty="0"/>
          </a:p>
        </p:txBody>
      </p:sp>
    </p:spTree>
  </p:cSld>
  <p:clrMapOvr>
    <a:overrideClrMapping bg1="dk2" tx1="lt1" bg2="dk1"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GB" dirty="0"/>
          </a:p>
        </p:txBody>
      </p:sp>
      <p:sp>
        <p:nvSpPr>
          <p:cNvPr id="12" name="Text Placeholder 11"/>
          <p:cNvSpPr>
            <a:spLocks noGrp="1"/>
          </p:cNvSpPr>
          <p:nvPr>
            <p:ph type="body" sz="quarter" idx="10"/>
          </p:nvPr>
        </p:nvSpPr>
        <p:spPr>
          <a:xfrm>
            <a:off x="0" y="1396800"/>
            <a:ext cx="9144000" cy="399600"/>
          </a:xfrm>
        </p:spPr>
        <p:txBody>
          <a:bodyPr lIns="108000" rIns="108000"/>
          <a:lstStyle>
            <a:lvl1pPr algn="ctr" rtl="0" eaLnBrk="0" fontAlgn="base" hangingPunct="0">
              <a:spcBef>
                <a:spcPct val="0"/>
              </a:spcBef>
              <a:spcAft>
                <a:spcPct val="0"/>
              </a:spcAft>
              <a:buFontTx/>
              <a:buNone/>
              <a:defRPr lang="en-GB" sz="2000" b="1" kern="1200" dirty="0" smtClean="0">
                <a:solidFill>
                  <a:srgbClr val="0070C0"/>
                </a:solidFill>
                <a:latin typeface="Calibri" pitchFamily="34" charset="0"/>
                <a:ea typeface="+mn-ea"/>
                <a:cs typeface="Arial" charset="0"/>
              </a:defRPr>
            </a:lvl1pPr>
          </a:lstStyle>
          <a:p>
            <a:pPr lvl="0"/>
            <a:r>
              <a:rPr lang="en-US" smtClean="0"/>
              <a:t>Click to edit Master text styles</a:t>
            </a:r>
          </a:p>
        </p:txBody>
      </p:sp>
      <p:sp>
        <p:nvSpPr>
          <p:cNvPr id="13" name="Text Placeholder 11"/>
          <p:cNvSpPr>
            <a:spLocks noGrp="1"/>
          </p:cNvSpPr>
          <p:nvPr>
            <p:ph type="body" sz="quarter" idx="11"/>
          </p:nvPr>
        </p:nvSpPr>
        <p:spPr>
          <a:xfrm>
            <a:off x="0" y="5792400"/>
            <a:ext cx="9144000" cy="728473"/>
          </a:xfrm>
        </p:spPr>
        <p:txBody>
          <a:bodyPr lIns="108000" rIns="108000" anchor="ctr"/>
          <a:lstStyle>
            <a:lvl1pPr algn="ctr" rtl="0" eaLnBrk="0" fontAlgn="base" hangingPunct="0">
              <a:spcBef>
                <a:spcPct val="0"/>
              </a:spcBef>
              <a:spcAft>
                <a:spcPct val="0"/>
              </a:spcAft>
              <a:buFontTx/>
              <a:buNone/>
              <a:defRPr lang="en-GB" sz="2000" b="1" i="1" kern="1200" dirty="0" smtClean="0">
                <a:solidFill>
                  <a:srgbClr val="C00000"/>
                </a:solidFill>
                <a:latin typeface="Calibri" pitchFamily="34" charset="0"/>
                <a:ea typeface="+mn-ea"/>
                <a:cs typeface="Arial" charset="0"/>
              </a:defRPr>
            </a:lvl1pPr>
          </a:lstStyle>
          <a:p>
            <a:pPr lvl="0"/>
            <a:r>
              <a:rPr lang="en-US" smtClean="0"/>
              <a:t>Click to edit Master text styles</a:t>
            </a:r>
          </a:p>
        </p:txBody>
      </p:sp>
      <p:sp>
        <p:nvSpPr>
          <p:cNvPr id="15" name="Picture Placeholder 14"/>
          <p:cNvSpPr>
            <a:spLocks noGrp="1"/>
          </p:cNvSpPr>
          <p:nvPr>
            <p:ph type="pic" sz="quarter" idx="12"/>
          </p:nvPr>
        </p:nvSpPr>
        <p:spPr>
          <a:xfrm>
            <a:off x="154709" y="1985964"/>
            <a:ext cx="8834582" cy="3574328"/>
          </a:xfrm>
        </p:spPr>
        <p:txBody>
          <a:bodyPr/>
          <a:lstStyle>
            <a:lvl1pPr>
              <a:buNone/>
              <a:defRPr/>
            </a:lvl1pPr>
          </a:lstStyle>
          <a:p>
            <a:pPr lvl="0"/>
            <a:r>
              <a:rPr lang="en-US" noProof="0" smtClean="0"/>
              <a:t>Click icon to add picture</a:t>
            </a:r>
            <a:endParaRPr lang="en-GB"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0"/>
          </p:nvPr>
        </p:nvSpPr>
        <p:spPr>
          <a:xfrm>
            <a:off x="169200" y="1461600"/>
            <a:ext cx="8809200" cy="5158800"/>
          </a:xfrm>
        </p:spPr>
        <p:txBody>
          <a:bodyPr/>
          <a:lstStyle>
            <a:lvl2pPr>
              <a:defRPr>
                <a:solidFill>
                  <a:srgbClr val="5F5F5F"/>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Clr>
                <a:srgbClr val="279D27"/>
              </a:buClr>
              <a:defRPr b="1">
                <a:solidFill>
                  <a:schemeClr val="bg2"/>
                </a:solidFill>
                <a:latin typeface="Calibri" pitchFamily="34" charset="0"/>
              </a:defRPr>
            </a:lvl1pPr>
            <a:lvl2pPr>
              <a:buClr>
                <a:srgbClr val="279D27"/>
              </a:buClr>
              <a:defRPr b="1">
                <a:solidFill>
                  <a:schemeClr val="bg2"/>
                </a:solidFill>
                <a:latin typeface="Calibri" pitchFamily="34" charset="0"/>
              </a:defRPr>
            </a:lvl2pPr>
            <a:lvl3pPr>
              <a:buClr>
                <a:srgbClr val="279D27"/>
              </a:buClr>
              <a:defRPr b="1">
                <a:solidFill>
                  <a:schemeClr val="bg2"/>
                </a:solidFill>
                <a:latin typeface="Calibri" pitchFamily="34" charset="0"/>
              </a:defRPr>
            </a:lvl3pPr>
            <a:lvl4pPr>
              <a:buClr>
                <a:srgbClr val="279D27"/>
              </a:buClr>
              <a:buFont typeface="Wingdings" pitchFamily="2" charset="2"/>
              <a:buChar char="§"/>
              <a:defRPr b="1">
                <a:solidFill>
                  <a:schemeClr val="bg2"/>
                </a:solidFill>
                <a:latin typeface="Calibri" pitchFamily="34" charset="0"/>
              </a:defRPr>
            </a:lvl4pPr>
            <a:lvl5pPr>
              <a:buClr>
                <a:srgbClr val="279D27"/>
              </a:buClr>
              <a:buSzPct val="70000"/>
              <a:buFont typeface="Wingdings" pitchFamily="2" charset="2"/>
              <a:buChar char="Ø"/>
              <a:defRPr sz="1800" b="1">
                <a:solidFill>
                  <a:schemeClr val="bg2"/>
                </a:solidFill>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Top_Banner_WEO2013_PowerPoint_V3.jpg"/>
          <p:cNvPicPr>
            <a:picLocks noChangeAspect="1"/>
          </p:cNvPicPr>
          <p:nvPr/>
        </p:nvPicPr>
        <p:blipFill rotWithShape="1">
          <a:blip r:embed="rId6" cstate="print"/>
          <a:srcRect r="11818"/>
          <a:stretch/>
        </p:blipFill>
        <p:spPr bwMode="auto">
          <a:xfrm>
            <a:off x="0" y="0"/>
            <a:ext cx="9144000" cy="1262063"/>
          </a:xfrm>
          <a:prstGeom prst="rect">
            <a:avLst/>
          </a:prstGeom>
          <a:noFill/>
          <a:ln w="9525">
            <a:noFill/>
            <a:miter lim="800000"/>
            <a:headEnd/>
            <a:tailEnd/>
          </a:ln>
        </p:spPr>
      </p:pic>
      <p:sp>
        <p:nvSpPr>
          <p:cNvPr id="1027" name="Rectangle 18"/>
          <p:cNvSpPr>
            <a:spLocks noGrp="1" noChangeArrowheads="1"/>
          </p:cNvSpPr>
          <p:nvPr>
            <p:ph type="body" idx="1"/>
          </p:nvPr>
        </p:nvSpPr>
        <p:spPr bwMode="auto">
          <a:xfrm>
            <a:off x="168275" y="1460500"/>
            <a:ext cx="8809038" cy="515778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altLang="fr-FR" smtClean="0"/>
              <a:t>Click to edit Master text styles</a:t>
            </a:r>
          </a:p>
          <a:p>
            <a:pPr lvl="1"/>
            <a:r>
              <a:rPr lang="en-GB" altLang="fr-FR" smtClean="0"/>
              <a:t>Second level</a:t>
            </a:r>
          </a:p>
          <a:p>
            <a:pPr lvl="3"/>
            <a:endParaRPr lang="en-GB" altLang="fr-FR" smtClean="0"/>
          </a:p>
        </p:txBody>
      </p:sp>
      <p:sp>
        <p:nvSpPr>
          <p:cNvPr id="1028" name="Textfeld 7"/>
          <p:cNvSpPr txBox="1">
            <a:spLocks noChangeArrowheads="1"/>
          </p:cNvSpPr>
          <p:nvPr/>
        </p:nvSpPr>
        <p:spPr bwMode="auto">
          <a:xfrm>
            <a:off x="0" y="6673850"/>
            <a:ext cx="1258888" cy="184150"/>
          </a:xfrm>
          <a:prstGeom prst="rect">
            <a:avLst/>
          </a:prstGeom>
          <a:noFill/>
          <a:ln w="9525">
            <a:noFill/>
            <a:miter lim="800000"/>
            <a:headEnd/>
            <a:tailEnd/>
          </a:ln>
        </p:spPr>
        <p:txBody>
          <a:bodyPr>
            <a:spAutoFit/>
          </a:bodyPr>
          <a:lstStyle/>
          <a:p>
            <a:pPr eaLnBrk="0" hangingPunct="0"/>
            <a:r>
              <a:rPr lang="de-DE" sz="600">
                <a:solidFill>
                  <a:srgbClr val="C00000"/>
                </a:solidFill>
                <a:latin typeface="Calibri" pitchFamily="34" charset="0"/>
              </a:rPr>
              <a:t>© OECD/IEA 2013 </a:t>
            </a:r>
          </a:p>
        </p:txBody>
      </p:sp>
      <p:sp>
        <p:nvSpPr>
          <p:cNvPr id="1029" name="Rectangle 17"/>
          <p:cNvSpPr>
            <a:spLocks noGrp="1" noChangeArrowheads="1"/>
          </p:cNvSpPr>
          <p:nvPr>
            <p:ph type="title"/>
          </p:nvPr>
        </p:nvSpPr>
        <p:spPr bwMode="auto">
          <a:xfrm>
            <a:off x="168275" y="0"/>
            <a:ext cx="6761163" cy="12509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GB" dirty="0" smtClean="0"/>
          </a:p>
        </p:txBody>
      </p:sp>
    </p:spTree>
  </p:cSld>
  <p:clrMap bg1="lt1" tx1="dk1" bg2="lt2" tx2="dk2" accent1="accent1" accent2="accent2" accent3="accent3" accent4="accent4" accent5="accent5" accent6="accent6" hlink="hlink" folHlink="folHlink"/>
  <p:sldLayoutIdLst>
    <p:sldLayoutId id="2147484100" r:id="rId1"/>
    <p:sldLayoutId id="2147484098" r:id="rId2"/>
    <p:sldLayoutId id="2147484099" r:id="rId3"/>
    <p:sldLayoutId id="2147484101" r:id="rId4"/>
  </p:sldLayoutIdLst>
  <p:txStyles>
    <p:titleStyle>
      <a:lvl1pPr algn="l" rtl="0" eaLnBrk="0" fontAlgn="base" hangingPunct="0">
        <a:spcBef>
          <a:spcPct val="0"/>
        </a:spcBef>
        <a:spcAft>
          <a:spcPct val="0"/>
        </a:spcAft>
        <a:defRPr kumimoji="1" sz="3200" b="1">
          <a:solidFill>
            <a:srgbClr val="FFDD00"/>
          </a:solidFill>
          <a:effectLst>
            <a:outerShdw blurRad="38100" dist="38100" dir="2700000" algn="tl">
              <a:srgbClr val="000000">
                <a:alpha val="43137"/>
              </a:srgbClr>
            </a:outerShdw>
          </a:effectLst>
          <a:latin typeface="Calibri" pitchFamily="34" charset="0"/>
          <a:ea typeface="+mj-ea"/>
          <a:cs typeface="+mj-cs"/>
        </a:defRPr>
      </a:lvl1pPr>
      <a:lvl2pPr algn="l" rtl="0" eaLnBrk="0" fontAlgn="base" hangingPunct="0">
        <a:spcBef>
          <a:spcPct val="0"/>
        </a:spcBef>
        <a:spcAft>
          <a:spcPct val="0"/>
        </a:spcAft>
        <a:defRPr kumimoji="1" sz="3200" b="1">
          <a:solidFill>
            <a:srgbClr val="FFDD00"/>
          </a:solidFill>
          <a:latin typeface="Calibri" charset="0"/>
        </a:defRPr>
      </a:lvl2pPr>
      <a:lvl3pPr algn="l" rtl="0" eaLnBrk="0" fontAlgn="base" hangingPunct="0">
        <a:spcBef>
          <a:spcPct val="0"/>
        </a:spcBef>
        <a:spcAft>
          <a:spcPct val="0"/>
        </a:spcAft>
        <a:defRPr kumimoji="1" sz="3200" b="1">
          <a:solidFill>
            <a:srgbClr val="FFDD00"/>
          </a:solidFill>
          <a:latin typeface="Calibri" charset="0"/>
        </a:defRPr>
      </a:lvl3pPr>
      <a:lvl4pPr algn="l" rtl="0" eaLnBrk="0" fontAlgn="base" hangingPunct="0">
        <a:spcBef>
          <a:spcPct val="0"/>
        </a:spcBef>
        <a:spcAft>
          <a:spcPct val="0"/>
        </a:spcAft>
        <a:defRPr kumimoji="1" sz="3200" b="1">
          <a:solidFill>
            <a:srgbClr val="FFDD00"/>
          </a:solidFill>
          <a:latin typeface="Calibri" charset="0"/>
        </a:defRPr>
      </a:lvl4pPr>
      <a:lvl5pPr algn="l" rtl="0" eaLnBrk="0" fontAlgn="base" hangingPunct="0">
        <a:spcBef>
          <a:spcPct val="0"/>
        </a:spcBef>
        <a:spcAft>
          <a:spcPct val="0"/>
        </a:spcAft>
        <a:defRPr kumimoji="1" sz="3200" b="1">
          <a:solidFill>
            <a:srgbClr val="FFDD00"/>
          </a:solidFill>
          <a:latin typeface="Calibri" charset="0"/>
        </a:defRPr>
      </a:lvl5pPr>
      <a:lvl6pPr marL="457200" algn="l" rtl="0" eaLnBrk="1" fontAlgn="base" hangingPunct="1">
        <a:spcBef>
          <a:spcPct val="0"/>
        </a:spcBef>
        <a:spcAft>
          <a:spcPct val="0"/>
        </a:spcAft>
        <a:defRPr kumimoji="1" sz="3500">
          <a:solidFill>
            <a:srgbClr val="003366"/>
          </a:solidFill>
          <a:latin typeface="Arial Black" pitchFamily="34" charset="0"/>
        </a:defRPr>
      </a:lvl6pPr>
      <a:lvl7pPr marL="914400" algn="l" rtl="0" eaLnBrk="1" fontAlgn="base" hangingPunct="1">
        <a:spcBef>
          <a:spcPct val="0"/>
        </a:spcBef>
        <a:spcAft>
          <a:spcPct val="0"/>
        </a:spcAft>
        <a:defRPr kumimoji="1" sz="3500">
          <a:solidFill>
            <a:srgbClr val="003366"/>
          </a:solidFill>
          <a:latin typeface="Arial Black" pitchFamily="34" charset="0"/>
        </a:defRPr>
      </a:lvl7pPr>
      <a:lvl8pPr marL="1371600" algn="l" rtl="0" eaLnBrk="1" fontAlgn="base" hangingPunct="1">
        <a:spcBef>
          <a:spcPct val="0"/>
        </a:spcBef>
        <a:spcAft>
          <a:spcPct val="0"/>
        </a:spcAft>
        <a:defRPr kumimoji="1" sz="3500">
          <a:solidFill>
            <a:srgbClr val="003366"/>
          </a:solidFill>
          <a:latin typeface="Arial Black" pitchFamily="34" charset="0"/>
        </a:defRPr>
      </a:lvl8pPr>
      <a:lvl9pPr marL="1828800" algn="l" rtl="0" eaLnBrk="1" fontAlgn="base" hangingPunct="1">
        <a:spcBef>
          <a:spcPct val="0"/>
        </a:spcBef>
        <a:spcAft>
          <a:spcPct val="0"/>
        </a:spcAft>
        <a:defRPr kumimoji="1" sz="3500">
          <a:solidFill>
            <a:srgbClr val="003366"/>
          </a:solidFill>
          <a:latin typeface="Arial Black" pitchFamily="34" charset="0"/>
        </a:defRPr>
      </a:lvl9pPr>
    </p:titleStyle>
    <p:bodyStyle>
      <a:lvl1pPr marL="342900" indent="-342900" algn="l" rtl="0" eaLnBrk="0" fontAlgn="base" hangingPunct="0">
        <a:spcBef>
          <a:spcPts val="1800"/>
        </a:spcBef>
        <a:spcAft>
          <a:spcPct val="0"/>
        </a:spcAft>
        <a:buClr>
          <a:srgbClr val="FFC000"/>
        </a:buClr>
        <a:buSzPct val="90000"/>
        <a:buFont typeface="Wingdings" pitchFamily="2" charset="2"/>
        <a:buChar char="n"/>
        <a:defRPr kumimoji="1" sz="2400" b="1">
          <a:solidFill>
            <a:srgbClr val="C00000"/>
          </a:solidFill>
          <a:latin typeface="Calibri" pitchFamily="34" charset="0"/>
          <a:ea typeface="+mn-ea"/>
          <a:cs typeface="+mn-cs"/>
        </a:defRPr>
      </a:lvl1pPr>
      <a:lvl2pPr marL="633413" indent="-285750" algn="l" rtl="0" eaLnBrk="0" fontAlgn="base" hangingPunct="0">
        <a:spcBef>
          <a:spcPts val="600"/>
        </a:spcBef>
        <a:spcAft>
          <a:spcPct val="0"/>
        </a:spcAft>
        <a:buClr>
          <a:srgbClr val="FFC000"/>
        </a:buClr>
        <a:buFont typeface="Wingdings" pitchFamily="2" charset="2"/>
        <a:buChar char="Ø"/>
        <a:defRPr kumimoji="1" sz="2200" i="1">
          <a:solidFill>
            <a:srgbClr val="7F7F7F"/>
          </a:solidFill>
          <a:latin typeface="Calibri" pitchFamily="34" charset="0"/>
        </a:defRPr>
      </a:lvl2pPr>
      <a:lvl3pPr marL="1143000" indent="-228600" algn="l" rtl="0" eaLnBrk="0" fontAlgn="base" hangingPunct="0">
        <a:spcBef>
          <a:spcPct val="20000"/>
        </a:spcBef>
        <a:spcAft>
          <a:spcPct val="0"/>
        </a:spcAft>
        <a:buClr>
          <a:srgbClr val="C00000"/>
        </a:buClr>
        <a:buFont typeface="Wingdings" pitchFamily="2" charset="2"/>
        <a:defRPr kumimoji="1" sz="2000" b="1">
          <a:solidFill>
            <a:schemeClr val="bg2"/>
          </a:solidFill>
          <a:latin typeface="Calibri" pitchFamily="34" charset="0"/>
        </a:defRPr>
      </a:lvl3pPr>
      <a:lvl4pPr marL="1600200" indent="-228600" algn="l" rtl="0" eaLnBrk="0" fontAlgn="base" hangingPunct="0">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0" fontAlgn="base" hangingPunct="0">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31714"/>
            <a:ext cx="8668988" cy="1200971"/>
          </a:xfrm>
        </p:spPr>
        <p:txBody>
          <a:bodyPr/>
          <a:lstStyle/>
          <a:p>
            <a:pPr algn="r"/>
            <a:r>
              <a:rPr lang="en-US" dirty="0" smtClean="0"/>
              <a:t>Global Energy Dynamics: </a:t>
            </a:r>
            <a:br>
              <a:rPr lang="en-US" dirty="0" smtClean="0"/>
            </a:br>
            <a:r>
              <a:rPr lang="en-US" dirty="0" smtClean="0"/>
              <a:t>Outlook for the Future </a:t>
            </a:r>
            <a:endParaRPr lang="en-GB" dirty="0"/>
          </a:p>
        </p:txBody>
      </p:sp>
      <p:sp>
        <p:nvSpPr>
          <p:cNvPr id="7" name="Text Placeholder 2"/>
          <p:cNvSpPr txBox="1">
            <a:spLocks/>
          </p:cNvSpPr>
          <p:nvPr/>
        </p:nvSpPr>
        <p:spPr>
          <a:xfrm>
            <a:off x="-101600" y="4389953"/>
            <a:ext cx="8637588" cy="2277547"/>
          </a:xfrm>
          <a:prstGeom prst="rect">
            <a:avLst/>
          </a:prstGeom>
        </p:spPr>
        <p:txBody>
          <a:bodyPr wrap="square" anchor="b">
            <a:spAutoFit/>
          </a:bodyPr>
          <a:lstStyle>
            <a:lvl1pPr marL="0" indent="0" algn="r">
              <a:buNone/>
              <a:defRPr sz="2400">
                <a:solidFill>
                  <a:schemeClr val="tx1"/>
                </a:solidFill>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eaLnBrk="0" hangingPunct="0">
              <a:spcBef>
                <a:spcPts val="0"/>
              </a:spcBef>
              <a:buClr>
                <a:srgbClr val="FFC000"/>
              </a:buClr>
              <a:buSzPct val="90000"/>
              <a:buFont typeface="Wingdings" pitchFamily="2" charset="2"/>
              <a:buNone/>
              <a:defRPr/>
            </a:pPr>
            <a:r>
              <a:rPr kumimoji="1" lang="en-US" sz="2800" kern="0" dirty="0" smtClean="0">
                <a:cs typeface="+mn-cs"/>
              </a:rPr>
              <a:t>Dr Fatih </a:t>
            </a:r>
            <a:r>
              <a:rPr kumimoji="1" lang="en-US" sz="2800" kern="0" dirty="0" err="1" smtClean="0">
                <a:cs typeface="+mn-cs"/>
              </a:rPr>
              <a:t>Birol</a:t>
            </a:r>
            <a:endParaRPr kumimoji="1" lang="en-US" sz="2800" kern="0" dirty="0" smtClean="0">
              <a:cs typeface="+mn-cs"/>
            </a:endParaRPr>
          </a:p>
          <a:p>
            <a:pPr eaLnBrk="0" hangingPunct="0">
              <a:spcBef>
                <a:spcPts val="0"/>
              </a:spcBef>
              <a:buClr>
                <a:srgbClr val="FFC000"/>
              </a:buClr>
              <a:buSzPct val="90000"/>
              <a:buFont typeface="Wingdings" pitchFamily="2" charset="2"/>
              <a:buNone/>
              <a:defRPr/>
            </a:pPr>
            <a:r>
              <a:rPr kumimoji="1" lang="en-US" sz="2800" kern="0" dirty="0" smtClean="0">
                <a:cs typeface="+mn-cs"/>
              </a:rPr>
              <a:t>Chief Economist, IEA</a:t>
            </a:r>
          </a:p>
          <a:p>
            <a:pPr eaLnBrk="0" hangingPunct="0">
              <a:spcBef>
                <a:spcPts val="1800"/>
              </a:spcBef>
              <a:buClr>
                <a:srgbClr val="FFC000"/>
              </a:buClr>
              <a:buSzPct val="90000"/>
              <a:buFont typeface="Wingdings" pitchFamily="2" charset="2"/>
              <a:buNone/>
              <a:defRPr/>
            </a:pPr>
            <a:r>
              <a:rPr kumimoji="1" lang="en-US" sz="2800" kern="0" dirty="0" smtClean="0">
                <a:cs typeface="+mn-cs"/>
              </a:rPr>
              <a:t>10 April 2014</a:t>
            </a:r>
          </a:p>
          <a:p>
            <a:pPr eaLnBrk="0" hangingPunct="0">
              <a:spcBef>
                <a:spcPts val="1800"/>
              </a:spcBef>
              <a:buClr>
                <a:srgbClr val="FFC000"/>
              </a:buClr>
              <a:buSzPct val="90000"/>
              <a:buFont typeface="Wingdings" pitchFamily="2" charset="2"/>
              <a:buNone/>
              <a:defRPr/>
            </a:pPr>
            <a:endParaRPr kumimoji="1" lang="en-US" sz="2800" kern="0" dirty="0" smtClean="0">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has flooded the markets?</a:t>
            </a:r>
            <a:endParaRPr lang="en-GB" dirty="0"/>
          </a:p>
        </p:txBody>
      </p:sp>
      <p:sp>
        <p:nvSpPr>
          <p:cNvPr id="3" name="Text Placeholder 2"/>
          <p:cNvSpPr>
            <a:spLocks noGrp="1"/>
          </p:cNvSpPr>
          <p:nvPr>
            <p:ph type="body" sz="quarter" idx="10"/>
          </p:nvPr>
        </p:nvSpPr>
        <p:spPr/>
        <p:txBody>
          <a:bodyPr/>
          <a:lstStyle/>
          <a:p>
            <a:r>
              <a:rPr lang="en-US" dirty="0" smtClean="0"/>
              <a:t>Incremental steam coal exports</a:t>
            </a:r>
            <a:endParaRPr lang="en-GB" dirty="0"/>
          </a:p>
        </p:txBody>
      </p:sp>
      <p:sp>
        <p:nvSpPr>
          <p:cNvPr id="4" name="Text Placeholder 3"/>
          <p:cNvSpPr>
            <a:spLocks noGrp="1"/>
          </p:cNvSpPr>
          <p:nvPr>
            <p:ph type="body" sz="quarter" idx="11"/>
          </p:nvPr>
        </p:nvSpPr>
        <p:spPr/>
        <p:txBody>
          <a:bodyPr/>
          <a:lstStyle/>
          <a:p>
            <a:r>
              <a:rPr lang="en-US" dirty="0" smtClean="0"/>
              <a:t>The US accounted for only 7% of the increase in global steam coal exports since 2007</a:t>
            </a:r>
            <a:endParaRPr lang="en-GB" dirty="0"/>
          </a:p>
        </p:txBody>
      </p:sp>
      <p:sp>
        <p:nvSpPr>
          <p:cNvPr id="1030" name="AutoShape 6"/>
          <p:cNvSpPr>
            <a:spLocks noChangeAspect="1" noChangeArrowheads="1" noTextEdit="1"/>
          </p:cNvSpPr>
          <p:nvPr/>
        </p:nvSpPr>
        <p:spPr bwMode="auto">
          <a:xfrm>
            <a:off x="671513" y="2119313"/>
            <a:ext cx="7669212" cy="358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2" name="Line 8"/>
          <p:cNvSpPr>
            <a:spLocks noChangeShapeType="1"/>
          </p:cNvSpPr>
          <p:nvPr/>
        </p:nvSpPr>
        <p:spPr bwMode="auto">
          <a:xfrm>
            <a:off x="1414463" y="4864101"/>
            <a:ext cx="5276850"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Line 9"/>
          <p:cNvSpPr>
            <a:spLocks noChangeShapeType="1"/>
          </p:cNvSpPr>
          <p:nvPr/>
        </p:nvSpPr>
        <p:spPr bwMode="auto">
          <a:xfrm>
            <a:off x="1414463" y="4583113"/>
            <a:ext cx="5276850"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4" name="Line 10"/>
          <p:cNvSpPr>
            <a:spLocks noChangeShapeType="1"/>
          </p:cNvSpPr>
          <p:nvPr/>
        </p:nvSpPr>
        <p:spPr bwMode="auto">
          <a:xfrm>
            <a:off x="1414463" y="4302126"/>
            <a:ext cx="5276850"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5" name="Line 11"/>
          <p:cNvSpPr>
            <a:spLocks noChangeShapeType="1"/>
          </p:cNvSpPr>
          <p:nvPr/>
        </p:nvSpPr>
        <p:spPr bwMode="auto">
          <a:xfrm>
            <a:off x="1414463" y="4021138"/>
            <a:ext cx="5276850"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6" name="Line 12"/>
          <p:cNvSpPr>
            <a:spLocks noChangeShapeType="1"/>
          </p:cNvSpPr>
          <p:nvPr/>
        </p:nvSpPr>
        <p:spPr bwMode="auto">
          <a:xfrm>
            <a:off x="1414463" y="3740151"/>
            <a:ext cx="5276850"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7" name="Line 13"/>
          <p:cNvSpPr>
            <a:spLocks noChangeShapeType="1"/>
          </p:cNvSpPr>
          <p:nvPr/>
        </p:nvSpPr>
        <p:spPr bwMode="auto">
          <a:xfrm>
            <a:off x="1414463" y="3459163"/>
            <a:ext cx="5276850"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Line 14"/>
          <p:cNvSpPr>
            <a:spLocks noChangeShapeType="1"/>
          </p:cNvSpPr>
          <p:nvPr/>
        </p:nvSpPr>
        <p:spPr bwMode="auto">
          <a:xfrm>
            <a:off x="1414463" y="3178176"/>
            <a:ext cx="5276850"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Line 15"/>
          <p:cNvSpPr>
            <a:spLocks noChangeShapeType="1"/>
          </p:cNvSpPr>
          <p:nvPr/>
        </p:nvSpPr>
        <p:spPr bwMode="auto">
          <a:xfrm>
            <a:off x="1414463" y="2895601"/>
            <a:ext cx="5276850"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Line 16"/>
          <p:cNvSpPr>
            <a:spLocks noChangeShapeType="1"/>
          </p:cNvSpPr>
          <p:nvPr/>
        </p:nvSpPr>
        <p:spPr bwMode="auto">
          <a:xfrm>
            <a:off x="1414463" y="2614613"/>
            <a:ext cx="5276850"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Line 17"/>
          <p:cNvSpPr>
            <a:spLocks noChangeShapeType="1"/>
          </p:cNvSpPr>
          <p:nvPr/>
        </p:nvSpPr>
        <p:spPr bwMode="auto">
          <a:xfrm>
            <a:off x="1414463" y="2333626"/>
            <a:ext cx="5276850"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Line 18"/>
          <p:cNvSpPr>
            <a:spLocks noChangeShapeType="1"/>
          </p:cNvSpPr>
          <p:nvPr/>
        </p:nvSpPr>
        <p:spPr bwMode="auto">
          <a:xfrm>
            <a:off x="1414463" y="5145088"/>
            <a:ext cx="52768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p:cNvSpPr>
          <p:nvPr/>
        </p:nvSpPr>
        <p:spPr bwMode="auto">
          <a:xfrm>
            <a:off x="1941513" y="2665413"/>
            <a:ext cx="4222750" cy="2479675"/>
          </a:xfrm>
          <a:custGeom>
            <a:avLst/>
            <a:gdLst/>
            <a:ahLst/>
            <a:cxnLst>
              <a:cxn ang="0">
                <a:pos x="0" y="150"/>
              </a:cxn>
              <a:cxn ang="0">
                <a:pos x="64" y="96"/>
              </a:cxn>
              <a:cxn ang="0">
                <a:pos x="128" y="49"/>
              </a:cxn>
              <a:cxn ang="0">
                <a:pos x="192" y="23"/>
              </a:cxn>
              <a:cxn ang="0">
                <a:pos x="256" y="0"/>
              </a:cxn>
            </a:cxnLst>
            <a:rect l="0" t="0" r="r" b="b"/>
            <a:pathLst>
              <a:path w="256" h="150">
                <a:moveTo>
                  <a:pt x="0" y="150"/>
                </a:moveTo>
                <a:lnTo>
                  <a:pt x="64" y="96"/>
                </a:lnTo>
                <a:lnTo>
                  <a:pt x="128" y="49"/>
                </a:lnTo>
                <a:lnTo>
                  <a:pt x="192" y="23"/>
                </a:lnTo>
                <a:lnTo>
                  <a:pt x="256" y="0"/>
                </a:lnTo>
              </a:path>
            </a:pathLst>
          </a:custGeom>
          <a:noFill/>
          <a:ln w="33338">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0" name="Freeform 26"/>
          <p:cNvSpPr>
            <a:spLocks/>
          </p:cNvSpPr>
          <p:nvPr/>
        </p:nvSpPr>
        <p:spPr bwMode="auto">
          <a:xfrm>
            <a:off x="1941513" y="4714876"/>
            <a:ext cx="4222750" cy="430213"/>
          </a:xfrm>
          <a:custGeom>
            <a:avLst/>
            <a:gdLst/>
            <a:ahLst/>
            <a:cxnLst>
              <a:cxn ang="0">
                <a:pos x="0" y="26"/>
              </a:cxn>
              <a:cxn ang="0">
                <a:pos x="64" y="23"/>
              </a:cxn>
              <a:cxn ang="0">
                <a:pos x="128" y="14"/>
              </a:cxn>
              <a:cxn ang="0">
                <a:pos x="192" y="0"/>
              </a:cxn>
              <a:cxn ang="0">
                <a:pos x="256" y="3"/>
              </a:cxn>
            </a:cxnLst>
            <a:rect l="0" t="0" r="r" b="b"/>
            <a:pathLst>
              <a:path w="256" h="26">
                <a:moveTo>
                  <a:pt x="0" y="26"/>
                </a:moveTo>
                <a:lnTo>
                  <a:pt x="64" y="23"/>
                </a:lnTo>
                <a:lnTo>
                  <a:pt x="128" y="14"/>
                </a:lnTo>
                <a:lnTo>
                  <a:pt x="192" y="0"/>
                </a:lnTo>
                <a:lnTo>
                  <a:pt x="256" y="3"/>
                </a:lnTo>
              </a:path>
            </a:pathLst>
          </a:custGeom>
          <a:noFill/>
          <a:ln w="33338">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1" name="Freeform 27"/>
          <p:cNvSpPr>
            <a:spLocks/>
          </p:cNvSpPr>
          <p:nvPr/>
        </p:nvSpPr>
        <p:spPr bwMode="auto">
          <a:xfrm>
            <a:off x="1941513" y="4565651"/>
            <a:ext cx="4222750" cy="579438"/>
          </a:xfrm>
          <a:custGeom>
            <a:avLst/>
            <a:gdLst/>
            <a:ahLst/>
            <a:cxnLst>
              <a:cxn ang="0">
                <a:pos x="0" y="35"/>
              </a:cxn>
              <a:cxn ang="0">
                <a:pos x="64" y="33"/>
              </a:cxn>
              <a:cxn ang="0">
                <a:pos x="128" y="28"/>
              </a:cxn>
              <a:cxn ang="0">
                <a:pos x="192" y="8"/>
              </a:cxn>
              <a:cxn ang="0">
                <a:pos x="256" y="0"/>
              </a:cxn>
            </a:cxnLst>
            <a:rect l="0" t="0" r="r" b="b"/>
            <a:pathLst>
              <a:path w="256" h="35">
                <a:moveTo>
                  <a:pt x="0" y="35"/>
                </a:moveTo>
                <a:lnTo>
                  <a:pt x="64" y="33"/>
                </a:lnTo>
                <a:lnTo>
                  <a:pt x="128" y="28"/>
                </a:lnTo>
                <a:lnTo>
                  <a:pt x="192" y="8"/>
                </a:lnTo>
                <a:lnTo>
                  <a:pt x="256" y="0"/>
                </a:lnTo>
              </a:path>
            </a:pathLst>
          </a:custGeom>
          <a:noFill/>
          <a:ln w="33338">
            <a:solidFill>
              <a:srgbClr val="0066CC"/>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2" name="Rectangle 28"/>
          <p:cNvSpPr>
            <a:spLocks noChangeArrowheads="1"/>
          </p:cNvSpPr>
          <p:nvPr/>
        </p:nvSpPr>
        <p:spPr bwMode="auto">
          <a:xfrm>
            <a:off x="1182688" y="5045076"/>
            <a:ext cx="198437"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3" name="Rectangle 29"/>
          <p:cNvSpPr>
            <a:spLocks noChangeArrowheads="1"/>
          </p:cNvSpPr>
          <p:nvPr/>
        </p:nvSpPr>
        <p:spPr bwMode="auto">
          <a:xfrm>
            <a:off x="1084263" y="4764088"/>
            <a:ext cx="296862"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4" name="Rectangle 30"/>
          <p:cNvSpPr>
            <a:spLocks noChangeArrowheads="1"/>
          </p:cNvSpPr>
          <p:nvPr/>
        </p:nvSpPr>
        <p:spPr bwMode="auto">
          <a:xfrm>
            <a:off x="1084263" y="4483101"/>
            <a:ext cx="296862"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1084263" y="4202113"/>
            <a:ext cx="296862"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6" name="Rectangle 32"/>
          <p:cNvSpPr>
            <a:spLocks noChangeArrowheads="1"/>
          </p:cNvSpPr>
          <p:nvPr/>
        </p:nvSpPr>
        <p:spPr bwMode="auto">
          <a:xfrm>
            <a:off x="1084263" y="3921126"/>
            <a:ext cx="296862"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80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7" name="Rectangle 33"/>
          <p:cNvSpPr>
            <a:spLocks noChangeArrowheads="1"/>
          </p:cNvSpPr>
          <p:nvPr/>
        </p:nvSpPr>
        <p:spPr bwMode="auto">
          <a:xfrm>
            <a:off x="984250" y="3640138"/>
            <a:ext cx="395287"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984250" y="3359151"/>
            <a:ext cx="395287"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120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9" name="Rectangle 35"/>
          <p:cNvSpPr>
            <a:spLocks noChangeArrowheads="1"/>
          </p:cNvSpPr>
          <p:nvPr/>
        </p:nvSpPr>
        <p:spPr bwMode="auto">
          <a:xfrm>
            <a:off x="984250" y="3078163"/>
            <a:ext cx="395287"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140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0" name="Rectangle 36"/>
          <p:cNvSpPr>
            <a:spLocks noChangeArrowheads="1"/>
          </p:cNvSpPr>
          <p:nvPr/>
        </p:nvSpPr>
        <p:spPr bwMode="auto">
          <a:xfrm>
            <a:off x="984250" y="2797176"/>
            <a:ext cx="395287"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160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984250" y="2516188"/>
            <a:ext cx="395287"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180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2" name="Rectangle 38"/>
          <p:cNvSpPr>
            <a:spLocks noChangeArrowheads="1"/>
          </p:cNvSpPr>
          <p:nvPr/>
        </p:nvSpPr>
        <p:spPr bwMode="auto">
          <a:xfrm>
            <a:off x="984250" y="2235201"/>
            <a:ext cx="395287"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200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3" name="Rectangle 39"/>
          <p:cNvSpPr>
            <a:spLocks noChangeArrowheads="1"/>
          </p:cNvSpPr>
          <p:nvPr/>
        </p:nvSpPr>
        <p:spPr bwMode="auto">
          <a:xfrm>
            <a:off x="1743075" y="5260976"/>
            <a:ext cx="4953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2009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4" name="Rectangle 40"/>
          <p:cNvSpPr>
            <a:spLocks noChangeArrowheads="1"/>
          </p:cNvSpPr>
          <p:nvPr/>
        </p:nvSpPr>
        <p:spPr bwMode="auto">
          <a:xfrm>
            <a:off x="2798763" y="5260976"/>
            <a:ext cx="4953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2010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5" name="Rectangle 41"/>
          <p:cNvSpPr>
            <a:spLocks noChangeArrowheads="1"/>
          </p:cNvSpPr>
          <p:nvPr/>
        </p:nvSpPr>
        <p:spPr bwMode="auto">
          <a:xfrm>
            <a:off x="3854450" y="5260976"/>
            <a:ext cx="4953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2011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6" name="Rectangle 42"/>
          <p:cNvSpPr>
            <a:spLocks noChangeArrowheads="1"/>
          </p:cNvSpPr>
          <p:nvPr/>
        </p:nvSpPr>
        <p:spPr bwMode="auto">
          <a:xfrm>
            <a:off x="4910138" y="5260976"/>
            <a:ext cx="4953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2012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7" name="Rectangle 43"/>
          <p:cNvSpPr>
            <a:spLocks noChangeArrowheads="1"/>
          </p:cNvSpPr>
          <p:nvPr/>
        </p:nvSpPr>
        <p:spPr bwMode="auto">
          <a:xfrm>
            <a:off x="5965825" y="5260976"/>
            <a:ext cx="4953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2013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8" name="Rectangle 44"/>
          <p:cNvSpPr>
            <a:spLocks noChangeArrowheads="1"/>
          </p:cNvSpPr>
          <p:nvPr/>
        </p:nvSpPr>
        <p:spPr bwMode="auto">
          <a:xfrm>
            <a:off x="622301" y="2235202"/>
            <a:ext cx="234949"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Mt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9" name="Line 45"/>
          <p:cNvSpPr>
            <a:spLocks noChangeShapeType="1"/>
          </p:cNvSpPr>
          <p:nvPr/>
        </p:nvSpPr>
        <p:spPr bwMode="auto">
          <a:xfrm>
            <a:off x="6786563" y="2416176"/>
            <a:ext cx="444500" cy="1588"/>
          </a:xfrm>
          <a:prstGeom prst="line">
            <a:avLst/>
          </a:prstGeom>
          <a:noFill/>
          <a:ln w="33338">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Rectangle 46"/>
          <p:cNvSpPr>
            <a:spLocks noChangeArrowheads="1"/>
          </p:cNvSpPr>
          <p:nvPr/>
        </p:nvSpPr>
        <p:spPr bwMode="auto">
          <a:xfrm>
            <a:off x="7281863" y="2317751"/>
            <a:ext cx="874712"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Indonesia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1" name="Line 47"/>
          <p:cNvSpPr>
            <a:spLocks noChangeShapeType="1"/>
          </p:cNvSpPr>
          <p:nvPr/>
        </p:nvSpPr>
        <p:spPr bwMode="auto">
          <a:xfrm>
            <a:off x="6786563" y="3024188"/>
            <a:ext cx="444500" cy="1588"/>
          </a:xfrm>
          <a:prstGeom prst="line">
            <a:avLst/>
          </a:prstGeom>
          <a:noFill/>
          <a:ln w="33338">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Rectangle 48"/>
          <p:cNvSpPr>
            <a:spLocks noChangeArrowheads="1"/>
          </p:cNvSpPr>
          <p:nvPr/>
        </p:nvSpPr>
        <p:spPr bwMode="auto">
          <a:xfrm>
            <a:off x="7281863" y="2924176"/>
            <a:ext cx="118745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United States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3" name="Line 49"/>
          <p:cNvSpPr>
            <a:spLocks noChangeShapeType="1"/>
          </p:cNvSpPr>
          <p:nvPr/>
        </p:nvSpPr>
        <p:spPr bwMode="auto">
          <a:xfrm>
            <a:off x="6786563" y="2703513"/>
            <a:ext cx="444500" cy="1588"/>
          </a:xfrm>
          <a:prstGeom prst="line">
            <a:avLst/>
          </a:prstGeom>
          <a:noFill/>
          <a:ln w="33338">
            <a:solidFill>
              <a:srgbClr val="0066CC"/>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Rectangle 50"/>
          <p:cNvSpPr>
            <a:spLocks noChangeArrowheads="1"/>
          </p:cNvSpPr>
          <p:nvPr/>
        </p:nvSpPr>
        <p:spPr bwMode="auto">
          <a:xfrm>
            <a:off x="7281863" y="2605088"/>
            <a:ext cx="808037"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Australia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50"/>
                                        </p:tgtEl>
                                        <p:attrNameLst>
                                          <p:attrName>style.visibility</p:attrName>
                                        </p:attrNameLst>
                                      </p:cBhvr>
                                      <p:to>
                                        <p:strVal val="visible"/>
                                      </p:to>
                                    </p:set>
                                    <p:animEffect transition="in" filter="wipe(down)">
                                      <p:cBhvr>
                                        <p:cTn id="7" dur="1000"/>
                                        <p:tgtEl>
                                          <p:spTgt spid="105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71"/>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07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51"/>
                                        </p:tgtEl>
                                        <p:attrNameLst>
                                          <p:attrName>style.visibility</p:attrName>
                                        </p:attrNameLst>
                                      </p:cBhvr>
                                      <p:to>
                                        <p:strVal val="visible"/>
                                      </p:to>
                                    </p:set>
                                    <p:animEffect transition="in" filter="wipe(down)">
                                      <p:cBhvr>
                                        <p:cTn id="16" dur="1000"/>
                                        <p:tgtEl>
                                          <p:spTgt spid="1051"/>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0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49"/>
                                        </p:tgtEl>
                                        <p:attrNameLst>
                                          <p:attrName>style.visibility</p:attrName>
                                        </p:attrNameLst>
                                      </p:cBhvr>
                                      <p:to>
                                        <p:strVal val="visible"/>
                                      </p:to>
                                    </p:set>
                                    <p:animEffect transition="in" filter="wipe(down)">
                                      <p:cBhvr>
                                        <p:cTn id="25" dur="1000"/>
                                        <p:tgtEl>
                                          <p:spTgt spid="1049"/>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07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 grpId="0" animBg="1"/>
      <p:bldP spid="1050" grpId="0" animBg="1"/>
      <p:bldP spid="1051" grpId="0" animBg="1"/>
      <p:bldP spid="1069" grpId="0" animBg="1"/>
      <p:bldP spid="1070" grpId="0"/>
      <p:bldP spid="1071" grpId="0" animBg="1"/>
      <p:bldP spid="1072" grpId="0"/>
      <p:bldP spid="1073" grpId="0" animBg="1"/>
      <p:bldP spid="10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Line 17"/>
          <p:cNvSpPr>
            <a:spLocks noChangeShapeType="1"/>
          </p:cNvSpPr>
          <p:nvPr/>
        </p:nvSpPr>
        <p:spPr bwMode="auto">
          <a:xfrm>
            <a:off x="1700213" y="3181351"/>
            <a:ext cx="4788000"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Line 17"/>
          <p:cNvSpPr>
            <a:spLocks noChangeShapeType="1"/>
          </p:cNvSpPr>
          <p:nvPr/>
        </p:nvSpPr>
        <p:spPr bwMode="auto">
          <a:xfrm>
            <a:off x="1700213" y="4724401"/>
            <a:ext cx="4788000"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Line 17"/>
          <p:cNvSpPr>
            <a:spLocks noChangeShapeType="1"/>
          </p:cNvSpPr>
          <p:nvPr/>
        </p:nvSpPr>
        <p:spPr bwMode="auto">
          <a:xfrm>
            <a:off x="1700213" y="4314826"/>
            <a:ext cx="4788000"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Line 17"/>
          <p:cNvSpPr>
            <a:spLocks noChangeShapeType="1"/>
          </p:cNvSpPr>
          <p:nvPr/>
        </p:nvSpPr>
        <p:spPr bwMode="auto">
          <a:xfrm>
            <a:off x="1700213" y="3943351"/>
            <a:ext cx="4788000"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Line 17"/>
          <p:cNvSpPr>
            <a:spLocks noChangeShapeType="1"/>
          </p:cNvSpPr>
          <p:nvPr/>
        </p:nvSpPr>
        <p:spPr bwMode="auto">
          <a:xfrm>
            <a:off x="1700213" y="3562351"/>
            <a:ext cx="4788000"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Line 17"/>
          <p:cNvSpPr>
            <a:spLocks noChangeShapeType="1"/>
          </p:cNvSpPr>
          <p:nvPr/>
        </p:nvSpPr>
        <p:spPr bwMode="auto">
          <a:xfrm>
            <a:off x="1700213" y="2781301"/>
            <a:ext cx="4788000"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Line 17"/>
          <p:cNvSpPr>
            <a:spLocks noChangeShapeType="1"/>
          </p:cNvSpPr>
          <p:nvPr/>
        </p:nvSpPr>
        <p:spPr bwMode="auto">
          <a:xfrm>
            <a:off x="1700213" y="2409826"/>
            <a:ext cx="4788000"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p:txBody>
          <a:bodyPr/>
          <a:lstStyle/>
          <a:p>
            <a:r>
              <a:rPr lang="en-US" dirty="0" smtClean="0"/>
              <a:t>The slowdown in Chinese demand caught the industry off-guard</a:t>
            </a:r>
            <a:endParaRPr lang="en-GB" dirty="0"/>
          </a:p>
        </p:txBody>
      </p:sp>
      <p:sp>
        <p:nvSpPr>
          <p:cNvPr id="3" name="Text Placeholder 2"/>
          <p:cNvSpPr>
            <a:spLocks noGrp="1"/>
          </p:cNvSpPr>
          <p:nvPr>
            <p:ph type="body" sz="quarter" idx="10"/>
          </p:nvPr>
        </p:nvSpPr>
        <p:spPr/>
        <p:txBody>
          <a:bodyPr/>
          <a:lstStyle/>
          <a:p>
            <a:r>
              <a:rPr lang="en-US" dirty="0" smtClean="0"/>
              <a:t>Coal demand in China: real demand </a:t>
            </a:r>
            <a:r>
              <a:rPr lang="en-US" dirty="0" err="1" smtClean="0"/>
              <a:t>vs</a:t>
            </a:r>
            <a:r>
              <a:rPr lang="en-US" dirty="0" smtClean="0"/>
              <a:t> historical trend</a:t>
            </a:r>
            <a:endParaRPr lang="en-GB" dirty="0"/>
          </a:p>
        </p:txBody>
      </p:sp>
      <p:sp>
        <p:nvSpPr>
          <p:cNvPr id="4" name="Text Placeholder 3"/>
          <p:cNvSpPr>
            <a:spLocks noGrp="1"/>
          </p:cNvSpPr>
          <p:nvPr>
            <p:ph type="body" sz="quarter" idx="11"/>
          </p:nvPr>
        </p:nvSpPr>
        <p:spPr/>
        <p:txBody>
          <a:bodyPr/>
          <a:lstStyle/>
          <a:p>
            <a:r>
              <a:rPr lang="en-US" dirty="0" smtClean="0"/>
              <a:t>China’s move away from coal will be a far greater determinant of the direction of the coal markets than the shale gas revolution in the US</a:t>
            </a:r>
            <a:endParaRPr lang="en-GB" dirty="0"/>
          </a:p>
        </p:txBody>
      </p:sp>
      <p:sp>
        <p:nvSpPr>
          <p:cNvPr id="2062" name="Line 14"/>
          <p:cNvSpPr>
            <a:spLocks noChangeShapeType="1"/>
          </p:cNvSpPr>
          <p:nvPr/>
        </p:nvSpPr>
        <p:spPr bwMode="auto">
          <a:xfrm>
            <a:off x="1682751" y="5078413"/>
            <a:ext cx="48164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45" name="Group 44"/>
          <p:cNvGrpSpPr/>
          <p:nvPr/>
        </p:nvGrpSpPr>
        <p:grpSpPr>
          <a:xfrm>
            <a:off x="2324100" y="2781301"/>
            <a:ext cx="3581401" cy="1904999"/>
            <a:chOff x="2324100" y="2781301"/>
            <a:chExt cx="3581401" cy="1904999"/>
          </a:xfrm>
        </p:grpSpPr>
        <p:sp>
          <p:nvSpPr>
            <p:cNvPr id="2069" name="Freeform 21"/>
            <p:cNvSpPr>
              <a:spLocks/>
            </p:cNvSpPr>
            <p:nvPr/>
          </p:nvSpPr>
          <p:spPr bwMode="auto">
            <a:xfrm>
              <a:off x="3481388" y="3987801"/>
              <a:ext cx="214313" cy="147638"/>
            </a:xfrm>
            <a:custGeom>
              <a:avLst/>
              <a:gdLst/>
              <a:ahLst/>
              <a:cxnLst>
                <a:cxn ang="0">
                  <a:pos x="0" y="73"/>
                </a:cxn>
                <a:cxn ang="0">
                  <a:pos x="124" y="0"/>
                </a:cxn>
                <a:cxn ang="0">
                  <a:pos x="135" y="20"/>
                </a:cxn>
                <a:cxn ang="0">
                  <a:pos x="10" y="93"/>
                </a:cxn>
                <a:cxn ang="0">
                  <a:pos x="0" y="73"/>
                </a:cxn>
              </a:cxnLst>
              <a:rect l="0" t="0" r="r" b="b"/>
              <a:pathLst>
                <a:path w="135" h="93">
                  <a:moveTo>
                    <a:pt x="0" y="73"/>
                  </a:moveTo>
                  <a:lnTo>
                    <a:pt x="124" y="0"/>
                  </a:lnTo>
                  <a:lnTo>
                    <a:pt x="135" y="20"/>
                  </a:lnTo>
                  <a:lnTo>
                    <a:pt x="10" y="93"/>
                  </a:lnTo>
                  <a:lnTo>
                    <a:pt x="0" y="73"/>
                  </a:lnTo>
                  <a:close/>
                </a:path>
              </a:pathLst>
            </a:custGeom>
            <a:solidFill>
              <a:srgbClr val="9933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43" name="Group 42"/>
            <p:cNvGrpSpPr/>
            <p:nvPr/>
          </p:nvGrpSpPr>
          <p:grpSpPr>
            <a:xfrm>
              <a:off x="2324100" y="2781301"/>
              <a:ext cx="3581401" cy="1904999"/>
              <a:chOff x="2324100" y="2781301"/>
              <a:chExt cx="3581401" cy="1904999"/>
            </a:xfrm>
          </p:grpSpPr>
          <p:cxnSp>
            <p:nvCxnSpPr>
              <p:cNvPr id="44" name="Straight Connector 43"/>
              <p:cNvCxnSpPr/>
              <p:nvPr/>
            </p:nvCxnSpPr>
            <p:spPr bwMode="auto">
              <a:xfrm flipV="1">
                <a:off x="2324100" y="4105277"/>
                <a:ext cx="1200150" cy="581023"/>
              </a:xfrm>
              <a:prstGeom prst="line">
                <a:avLst/>
              </a:prstGeom>
              <a:noFill/>
              <a:ln w="33338">
                <a:solidFill>
                  <a:srgbClr val="993300"/>
                </a:solidFill>
                <a:prstDash val="solid"/>
                <a:round/>
                <a:headEnd/>
                <a:tailEnd/>
              </a:ln>
            </p:spPr>
          </p:cxnSp>
          <p:sp>
            <p:nvSpPr>
              <p:cNvPr id="2070" name="Freeform 22"/>
              <p:cNvSpPr>
                <a:spLocks/>
              </p:cNvSpPr>
              <p:nvPr/>
            </p:nvSpPr>
            <p:spPr bwMode="auto">
              <a:xfrm>
                <a:off x="3810001" y="3822701"/>
                <a:ext cx="214313" cy="147638"/>
              </a:xfrm>
              <a:custGeom>
                <a:avLst/>
                <a:gdLst/>
                <a:ahLst/>
                <a:cxnLst>
                  <a:cxn ang="0">
                    <a:pos x="0" y="72"/>
                  </a:cxn>
                  <a:cxn ang="0">
                    <a:pos x="125" y="0"/>
                  </a:cxn>
                  <a:cxn ang="0">
                    <a:pos x="135" y="20"/>
                  </a:cxn>
                  <a:cxn ang="0">
                    <a:pos x="11" y="93"/>
                  </a:cxn>
                  <a:cxn ang="0">
                    <a:pos x="0" y="72"/>
                  </a:cxn>
                </a:cxnLst>
                <a:rect l="0" t="0" r="r" b="b"/>
                <a:pathLst>
                  <a:path w="135" h="93">
                    <a:moveTo>
                      <a:pt x="0" y="72"/>
                    </a:moveTo>
                    <a:lnTo>
                      <a:pt x="125" y="0"/>
                    </a:lnTo>
                    <a:lnTo>
                      <a:pt x="135" y="20"/>
                    </a:lnTo>
                    <a:lnTo>
                      <a:pt x="11" y="93"/>
                    </a:lnTo>
                    <a:lnTo>
                      <a:pt x="0" y="72"/>
                    </a:lnTo>
                    <a:close/>
                  </a:path>
                </a:pathLst>
              </a:custGeom>
              <a:solidFill>
                <a:srgbClr val="9933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1" name="Freeform 23"/>
              <p:cNvSpPr>
                <a:spLocks/>
              </p:cNvSpPr>
              <p:nvPr/>
            </p:nvSpPr>
            <p:spPr bwMode="auto">
              <a:xfrm>
                <a:off x="4124326" y="3640138"/>
                <a:ext cx="230188" cy="149225"/>
              </a:xfrm>
              <a:custGeom>
                <a:avLst/>
                <a:gdLst/>
                <a:ahLst/>
                <a:cxnLst>
                  <a:cxn ang="0">
                    <a:pos x="0" y="73"/>
                  </a:cxn>
                  <a:cxn ang="0">
                    <a:pos x="135" y="0"/>
                  </a:cxn>
                  <a:cxn ang="0">
                    <a:pos x="145" y="21"/>
                  </a:cxn>
                  <a:cxn ang="0">
                    <a:pos x="10" y="94"/>
                  </a:cxn>
                  <a:cxn ang="0">
                    <a:pos x="0" y="73"/>
                  </a:cxn>
                </a:cxnLst>
                <a:rect l="0" t="0" r="r" b="b"/>
                <a:pathLst>
                  <a:path w="145" h="94">
                    <a:moveTo>
                      <a:pt x="0" y="73"/>
                    </a:moveTo>
                    <a:lnTo>
                      <a:pt x="135" y="0"/>
                    </a:lnTo>
                    <a:lnTo>
                      <a:pt x="145" y="21"/>
                    </a:lnTo>
                    <a:lnTo>
                      <a:pt x="10" y="94"/>
                    </a:lnTo>
                    <a:lnTo>
                      <a:pt x="0" y="73"/>
                    </a:lnTo>
                    <a:close/>
                  </a:path>
                </a:pathLst>
              </a:custGeom>
              <a:solidFill>
                <a:srgbClr val="9933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2" name="Freeform 24"/>
              <p:cNvSpPr>
                <a:spLocks/>
              </p:cNvSpPr>
              <p:nvPr/>
            </p:nvSpPr>
            <p:spPr bwMode="auto">
              <a:xfrm>
                <a:off x="4454526" y="3475038"/>
                <a:ext cx="214313" cy="149225"/>
              </a:xfrm>
              <a:custGeom>
                <a:avLst/>
                <a:gdLst/>
                <a:ahLst/>
                <a:cxnLst>
                  <a:cxn ang="0">
                    <a:pos x="0" y="73"/>
                  </a:cxn>
                  <a:cxn ang="0">
                    <a:pos x="124" y="0"/>
                  </a:cxn>
                  <a:cxn ang="0">
                    <a:pos x="135" y="21"/>
                  </a:cxn>
                  <a:cxn ang="0">
                    <a:pos x="10" y="94"/>
                  </a:cxn>
                  <a:cxn ang="0">
                    <a:pos x="0" y="73"/>
                  </a:cxn>
                </a:cxnLst>
                <a:rect l="0" t="0" r="r" b="b"/>
                <a:pathLst>
                  <a:path w="135" h="94">
                    <a:moveTo>
                      <a:pt x="0" y="73"/>
                    </a:moveTo>
                    <a:lnTo>
                      <a:pt x="124" y="0"/>
                    </a:lnTo>
                    <a:lnTo>
                      <a:pt x="135" y="21"/>
                    </a:lnTo>
                    <a:lnTo>
                      <a:pt x="10" y="94"/>
                    </a:lnTo>
                    <a:lnTo>
                      <a:pt x="0" y="73"/>
                    </a:lnTo>
                    <a:close/>
                  </a:path>
                </a:pathLst>
              </a:custGeom>
              <a:solidFill>
                <a:srgbClr val="9933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3" name="Freeform 25"/>
              <p:cNvSpPr>
                <a:spLocks/>
              </p:cNvSpPr>
              <p:nvPr/>
            </p:nvSpPr>
            <p:spPr bwMode="auto">
              <a:xfrm>
                <a:off x="4767263" y="3292476"/>
                <a:ext cx="230188" cy="149225"/>
              </a:xfrm>
              <a:custGeom>
                <a:avLst/>
                <a:gdLst/>
                <a:ahLst/>
                <a:cxnLst>
                  <a:cxn ang="0">
                    <a:pos x="0" y="73"/>
                  </a:cxn>
                  <a:cxn ang="0">
                    <a:pos x="135" y="0"/>
                  </a:cxn>
                  <a:cxn ang="0">
                    <a:pos x="145" y="21"/>
                  </a:cxn>
                  <a:cxn ang="0">
                    <a:pos x="10" y="94"/>
                  </a:cxn>
                  <a:cxn ang="0">
                    <a:pos x="0" y="73"/>
                  </a:cxn>
                </a:cxnLst>
                <a:rect l="0" t="0" r="r" b="b"/>
                <a:pathLst>
                  <a:path w="145" h="94">
                    <a:moveTo>
                      <a:pt x="0" y="73"/>
                    </a:moveTo>
                    <a:lnTo>
                      <a:pt x="135" y="0"/>
                    </a:lnTo>
                    <a:lnTo>
                      <a:pt x="145" y="21"/>
                    </a:lnTo>
                    <a:lnTo>
                      <a:pt x="10" y="94"/>
                    </a:lnTo>
                    <a:lnTo>
                      <a:pt x="0" y="73"/>
                    </a:lnTo>
                    <a:close/>
                  </a:path>
                </a:pathLst>
              </a:custGeom>
              <a:solidFill>
                <a:srgbClr val="9933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4" name="Freeform 26"/>
              <p:cNvSpPr>
                <a:spLocks/>
              </p:cNvSpPr>
              <p:nvPr/>
            </p:nvSpPr>
            <p:spPr bwMode="auto">
              <a:xfrm>
                <a:off x="5097463" y="3111501"/>
                <a:ext cx="214313" cy="147638"/>
              </a:xfrm>
              <a:custGeom>
                <a:avLst/>
                <a:gdLst/>
                <a:ahLst/>
                <a:cxnLst>
                  <a:cxn ang="0">
                    <a:pos x="0" y="73"/>
                  </a:cxn>
                  <a:cxn ang="0">
                    <a:pos x="124" y="0"/>
                  </a:cxn>
                  <a:cxn ang="0">
                    <a:pos x="135" y="21"/>
                  </a:cxn>
                  <a:cxn ang="0">
                    <a:pos x="10" y="93"/>
                  </a:cxn>
                  <a:cxn ang="0">
                    <a:pos x="0" y="73"/>
                  </a:cxn>
                </a:cxnLst>
                <a:rect l="0" t="0" r="r" b="b"/>
                <a:pathLst>
                  <a:path w="135" h="93">
                    <a:moveTo>
                      <a:pt x="0" y="73"/>
                    </a:moveTo>
                    <a:lnTo>
                      <a:pt x="124" y="0"/>
                    </a:lnTo>
                    <a:lnTo>
                      <a:pt x="135" y="21"/>
                    </a:lnTo>
                    <a:lnTo>
                      <a:pt x="10" y="93"/>
                    </a:lnTo>
                    <a:lnTo>
                      <a:pt x="0" y="73"/>
                    </a:lnTo>
                    <a:close/>
                  </a:path>
                </a:pathLst>
              </a:custGeom>
              <a:solidFill>
                <a:srgbClr val="9933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5" name="Freeform 27"/>
              <p:cNvSpPr>
                <a:spLocks/>
              </p:cNvSpPr>
              <p:nvPr/>
            </p:nvSpPr>
            <p:spPr bwMode="auto">
              <a:xfrm>
                <a:off x="5410201" y="2928938"/>
                <a:ext cx="214313" cy="149225"/>
              </a:xfrm>
              <a:custGeom>
                <a:avLst/>
                <a:gdLst/>
                <a:ahLst/>
                <a:cxnLst>
                  <a:cxn ang="0">
                    <a:pos x="0" y="73"/>
                  </a:cxn>
                  <a:cxn ang="0">
                    <a:pos x="125" y="0"/>
                  </a:cxn>
                  <a:cxn ang="0">
                    <a:pos x="135" y="21"/>
                  </a:cxn>
                  <a:cxn ang="0">
                    <a:pos x="10" y="94"/>
                  </a:cxn>
                  <a:cxn ang="0">
                    <a:pos x="0" y="73"/>
                  </a:cxn>
                </a:cxnLst>
                <a:rect l="0" t="0" r="r" b="b"/>
                <a:pathLst>
                  <a:path w="135" h="94">
                    <a:moveTo>
                      <a:pt x="0" y="73"/>
                    </a:moveTo>
                    <a:lnTo>
                      <a:pt x="125" y="0"/>
                    </a:lnTo>
                    <a:lnTo>
                      <a:pt x="135" y="21"/>
                    </a:lnTo>
                    <a:lnTo>
                      <a:pt x="10" y="94"/>
                    </a:lnTo>
                    <a:lnTo>
                      <a:pt x="0" y="73"/>
                    </a:lnTo>
                    <a:close/>
                  </a:path>
                </a:pathLst>
              </a:custGeom>
              <a:solidFill>
                <a:srgbClr val="9933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6" name="Freeform 28"/>
              <p:cNvSpPr>
                <a:spLocks/>
              </p:cNvSpPr>
              <p:nvPr/>
            </p:nvSpPr>
            <p:spPr bwMode="auto">
              <a:xfrm>
                <a:off x="5722938" y="2781301"/>
                <a:ext cx="182563" cy="114300"/>
              </a:xfrm>
              <a:custGeom>
                <a:avLst/>
                <a:gdLst/>
                <a:ahLst/>
                <a:cxnLst>
                  <a:cxn ang="0">
                    <a:pos x="0" y="52"/>
                  </a:cxn>
                  <a:cxn ang="0">
                    <a:pos x="104" y="0"/>
                  </a:cxn>
                  <a:cxn ang="0">
                    <a:pos x="115" y="20"/>
                  </a:cxn>
                  <a:cxn ang="0">
                    <a:pos x="11" y="72"/>
                  </a:cxn>
                  <a:cxn ang="0">
                    <a:pos x="0" y="52"/>
                  </a:cxn>
                </a:cxnLst>
                <a:rect l="0" t="0" r="r" b="b"/>
                <a:pathLst>
                  <a:path w="115" h="72">
                    <a:moveTo>
                      <a:pt x="0" y="52"/>
                    </a:moveTo>
                    <a:lnTo>
                      <a:pt x="104" y="0"/>
                    </a:lnTo>
                    <a:lnTo>
                      <a:pt x="115" y="20"/>
                    </a:lnTo>
                    <a:lnTo>
                      <a:pt x="11" y="72"/>
                    </a:lnTo>
                    <a:lnTo>
                      <a:pt x="0" y="52"/>
                    </a:lnTo>
                    <a:close/>
                  </a:path>
                </a:pathLst>
              </a:custGeom>
              <a:solidFill>
                <a:srgbClr val="9933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sp>
        <p:nvSpPr>
          <p:cNvPr id="2077" name="Rectangle 29"/>
          <p:cNvSpPr>
            <a:spLocks noChangeArrowheads="1"/>
          </p:cNvSpPr>
          <p:nvPr/>
        </p:nvSpPr>
        <p:spPr bwMode="auto">
          <a:xfrm>
            <a:off x="1155701" y="4978401"/>
            <a:ext cx="4953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3000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8" name="Rectangle 30"/>
          <p:cNvSpPr>
            <a:spLocks noChangeArrowheads="1"/>
          </p:cNvSpPr>
          <p:nvPr/>
        </p:nvSpPr>
        <p:spPr bwMode="auto">
          <a:xfrm>
            <a:off x="1155701" y="4598988"/>
            <a:ext cx="4953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3200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9" name="Rectangle 31"/>
          <p:cNvSpPr>
            <a:spLocks noChangeArrowheads="1"/>
          </p:cNvSpPr>
          <p:nvPr/>
        </p:nvSpPr>
        <p:spPr bwMode="auto">
          <a:xfrm>
            <a:off x="1155701" y="4202113"/>
            <a:ext cx="4953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3400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0" name="Rectangle 32"/>
          <p:cNvSpPr>
            <a:spLocks noChangeArrowheads="1"/>
          </p:cNvSpPr>
          <p:nvPr/>
        </p:nvSpPr>
        <p:spPr bwMode="auto">
          <a:xfrm>
            <a:off x="1155701" y="3822701"/>
            <a:ext cx="4953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3600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1" name="Rectangle 33"/>
          <p:cNvSpPr>
            <a:spLocks noChangeArrowheads="1"/>
          </p:cNvSpPr>
          <p:nvPr/>
        </p:nvSpPr>
        <p:spPr bwMode="auto">
          <a:xfrm>
            <a:off x="1155701" y="3441701"/>
            <a:ext cx="4953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3800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2" name="Rectangle 34"/>
          <p:cNvSpPr>
            <a:spLocks noChangeArrowheads="1"/>
          </p:cNvSpPr>
          <p:nvPr/>
        </p:nvSpPr>
        <p:spPr bwMode="auto">
          <a:xfrm>
            <a:off x="1155701" y="3062288"/>
            <a:ext cx="4953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4000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3" name="Rectangle 35"/>
          <p:cNvSpPr>
            <a:spLocks noChangeArrowheads="1"/>
          </p:cNvSpPr>
          <p:nvPr/>
        </p:nvSpPr>
        <p:spPr bwMode="auto">
          <a:xfrm>
            <a:off x="1155701" y="2665413"/>
            <a:ext cx="4953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4200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4" name="Rectangle 36"/>
          <p:cNvSpPr>
            <a:spLocks noChangeArrowheads="1"/>
          </p:cNvSpPr>
          <p:nvPr/>
        </p:nvSpPr>
        <p:spPr bwMode="auto">
          <a:xfrm>
            <a:off x="1155701" y="2284413"/>
            <a:ext cx="4953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4400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85" name="Rectangle 37"/>
          <p:cNvSpPr>
            <a:spLocks noChangeArrowheads="1"/>
          </p:cNvSpPr>
          <p:nvPr/>
        </p:nvSpPr>
        <p:spPr bwMode="auto">
          <a:xfrm>
            <a:off x="2095501" y="5194301"/>
            <a:ext cx="4953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2010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6" name="Rectangle 38"/>
          <p:cNvSpPr>
            <a:spLocks noChangeArrowheads="1"/>
          </p:cNvSpPr>
          <p:nvPr/>
        </p:nvSpPr>
        <p:spPr bwMode="auto">
          <a:xfrm>
            <a:off x="3298826" y="5194301"/>
            <a:ext cx="4953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2011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7" name="Rectangle 39"/>
          <p:cNvSpPr>
            <a:spLocks noChangeArrowheads="1"/>
          </p:cNvSpPr>
          <p:nvPr/>
        </p:nvSpPr>
        <p:spPr bwMode="auto">
          <a:xfrm>
            <a:off x="4503738" y="5194301"/>
            <a:ext cx="4953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2012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8" name="Rectangle 40"/>
          <p:cNvSpPr>
            <a:spLocks noChangeArrowheads="1"/>
          </p:cNvSpPr>
          <p:nvPr/>
        </p:nvSpPr>
        <p:spPr bwMode="auto">
          <a:xfrm>
            <a:off x="5707063" y="5194301"/>
            <a:ext cx="4953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2013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9" name="Rectangle 41"/>
          <p:cNvSpPr>
            <a:spLocks noChangeArrowheads="1"/>
          </p:cNvSpPr>
          <p:nvPr/>
        </p:nvSpPr>
        <p:spPr bwMode="auto">
          <a:xfrm>
            <a:off x="793751" y="2298701"/>
            <a:ext cx="3302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Mt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0" name="Line 42"/>
          <p:cNvSpPr>
            <a:spLocks noChangeShapeType="1"/>
          </p:cNvSpPr>
          <p:nvPr/>
        </p:nvSpPr>
        <p:spPr bwMode="auto">
          <a:xfrm flipV="1">
            <a:off x="6915152" y="2055815"/>
            <a:ext cx="600073" cy="0"/>
          </a:xfrm>
          <a:prstGeom prst="line">
            <a:avLst/>
          </a:prstGeom>
          <a:noFill/>
          <a:ln w="33338">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1" name="Rectangle 43"/>
          <p:cNvSpPr>
            <a:spLocks noChangeArrowheads="1"/>
          </p:cNvSpPr>
          <p:nvPr/>
        </p:nvSpPr>
        <p:spPr bwMode="auto">
          <a:xfrm>
            <a:off x="7608888" y="1951038"/>
            <a:ext cx="130907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a:r>
              <a:rPr kumimoji="0" lang="en-US" sz="1400" b="0" i="0" u="none" strike="noStrike" cap="none" normalizeH="0" baseline="0" dirty="0" smtClean="0">
                <a:ln>
                  <a:noFill/>
                </a:ln>
                <a:solidFill>
                  <a:srgbClr val="000000"/>
                </a:solidFill>
                <a:effectLst/>
                <a:latin typeface="Calibri" pitchFamily="34" charset="0"/>
                <a:cs typeface="Arial" pitchFamily="34" charset="0"/>
              </a:rPr>
              <a:t>Real </a:t>
            </a:r>
            <a:r>
              <a:rPr lang="en-US" sz="1400" dirty="0" smtClean="0">
                <a:solidFill>
                  <a:srgbClr val="000000"/>
                </a:solidFill>
                <a:latin typeface="Calibri" pitchFamily="34" charset="0"/>
                <a:cs typeface="Arial" pitchFamily="34" charset="0"/>
              </a:rPr>
              <a:t>consumption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3" name="Rectangle 45"/>
          <p:cNvSpPr>
            <a:spLocks noChangeArrowheads="1"/>
          </p:cNvSpPr>
          <p:nvPr/>
        </p:nvSpPr>
        <p:spPr bwMode="auto">
          <a:xfrm>
            <a:off x="6899276" y="2449513"/>
            <a:ext cx="231775" cy="33338"/>
          </a:xfrm>
          <a:prstGeom prst="rect">
            <a:avLst/>
          </a:prstGeom>
          <a:solidFill>
            <a:srgbClr val="9933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94" name="Rectangle 46"/>
          <p:cNvSpPr>
            <a:spLocks noChangeArrowheads="1"/>
          </p:cNvSpPr>
          <p:nvPr/>
        </p:nvSpPr>
        <p:spPr bwMode="auto">
          <a:xfrm>
            <a:off x="7262813" y="2449513"/>
            <a:ext cx="230188" cy="33338"/>
          </a:xfrm>
          <a:prstGeom prst="rect">
            <a:avLst/>
          </a:prstGeom>
          <a:solidFill>
            <a:srgbClr val="9933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95" name="Rectangle 47"/>
          <p:cNvSpPr>
            <a:spLocks noChangeArrowheads="1"/>
          </p:cNvSpPr>
          <p:nvPr/>
        </p:nvSpPr>
        <p:spPr bwMode="auto">
          <a:xfrm>
            <a:off x="7608888" y="2338388"/>
            <a:ext cx="1335088"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Historical trend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52" name="Straight Arrow Connector 51"/>
          <p:cNvCxnSpPr/>
          <p:nvPr/>
        </p:nvCxnSpPr>
        <p:spPr bwMode="auto">
          <a:xfrm>
            <a:off x="5962650" y="2828925"/>
            <a:ext cx="0" cy="647700"/>
          </a:xfrm>
          <a:prstGeom prst="straightConnector1">
            <a:avLst/>
          </a:prstGeom>
          <a:solidFill>
            <a:schemeClr val="accent1"/>
          </a:solidFill>
          <a:ln w="25400" cap="sq" cmpd="sng" algn="ctr">
            <a:solidFill>
              <a:srgbClr val="C00000"/>
            </a:solidFill>
            <a:prstDash val="solid"/>
            <a:round/>
            <a:headEnd type="arrow"/>
            <a:tailEnd type="arrow"/>
          </a:ln>
          <a:effectLst/>
        </p:spPr>
      </p:cxnSp>
      <p:sp>
        <p:nvSpPr>
          <p:cNvPr id="53" name="Rectangle 47"/>
          <p:cNvSpPr>
            <a:spLocks noChangeArrowheads="1"/>
          </p:cNvSpPr>
          <p:nvPr/>
        </p:nvSpPr>
        <p:spPr bwMode="auto">
          <a:xfrm>
            <a:off x="6161088" y="3005138"/>
            <a:ext cx="2037417" cy="430887"/>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C00000"/>
                </a:solidFill>
                <a:effectLst/>
                <a:latin typeface="Calibri" pitchFamily="34" charset="0"/>
                <a:cs typeface="Arial" pitchFamily="34" charset="0"/>
              </a:rPr>
              <a:t>Curbing in China</a:t>
            </a:r>
            <a:r>
              <a:rPr kumimoji="0" lang="en-US" sz="1400" b="0" i="0" u="none" strike="noStrike" cap="none" normalizeH="0" dirty="0" smtClean="0">
                <a:ln>
                  <a:noFill/>
                </a:ln>
                <a:solidFill>
                  <a:srgbClr val="C00000"/>
                </a:solidFill>
                <a:effectLst/>
                <a:latin typeface="Calibri" pitchFamily="34" charset="0"/>
                <a:cs typeface="Arial" pitchFamily="34" charset="0"/>
              </a:rPr>
              <a:t> ≈ 20 times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dirty="0" smtClean="0">
                <a:ln>
                  <a:noFill/>
                </a:ln>
                <a:solidFill>
                  <a:srgbClr val="C00000"/>
                </a:solidFill>
                <a:effectLst/>
                <a:latin typeface="Calibri" pitchFamily="34" charset="0"/>
                <a:cs typeface="Arial" pitchFamily="34" charset="0"/>
              </a:rPr>
              <a:t>US exports increase in 2012</a:t>
            </a:r>
            <a:endParaRPr kumimoji="0" lang="en-US" sz="1800" b="0" i="0" u="none" strike="noStrike" cap="none" normalizeH="0" baseline="0" dirty="0" smtClean="0">
              <a:ln>
                <a:noFill/>
              </a:ln>
              <a:solidFill>
                <a:srgbClr val="C00000"/>
              </a:solidFill>
              <a:effectLst/>
              <a:latin typeface="Arial" pitchFamily="34" charset="0"/>
              <a:cs typeface="Arial" pitchFamily="34" charset="0"/>
            </a:endParaRPr>
          </a:p>
        </p:txBody>
      </p:sp>
      <p:grpSp>
        <p:nvGrpSpPr>
          <p:cNvPr id="47" name="Group 46"/>
          <p:cNvGrpSpPr/>
          <p:nvPr/>
        </p:nvGrpSpPr>
        <p:grpSpPr>
          <a:xfrm>
            <a:off x="3524250" y="3552825"/>
            <a:ext cx="2381250" cy="552450"/>
            <a:chOff x="3524250" y="3771900"/>
            <a:chExt cx="2352675" cy="552450"/>
          </a:xfrm>
        </p:grpSpPr>
        <p:cxnSp>
          <p:nvCxnSpPr>
            <p:cNvPr id="41" name="Straight Connector 40"/>
            <p:cNvCxnSpPr/>
            <p:nvPr/>
          </p:nvCxnSpPr>
          <p:spPr bwMode="auto">
            <a:xfrm flipV="1">
              <a:off x="3524250" y="4010025"/>
              <a:ext cx="1104900" cy="314325"/>
            </a:xfrm>
            <a:prstGeom prst="line">
              <a:avLst/>
            </a:prstGeom>
            <a:noFill/>
            <a:ln w="33338">
              <a:solidFill>
                <a:srgbClr val="993300"/>
              </a:solidFill>
              <a:prstDash val="solid"/>
              <a:round/>
              <a:headEnd/>
              <a:tailEnd/>
            </a:ln>
          </p:spPr>
        </p:cxnSp>
        <p:cxnSp>
          <p:nvCxnSpPr>
            <p:cNvPr id="42" name="Straight Connector 41"/>
            <p:cNvCxnSpPr/>
            <p:nvPr/>
          </p:nvCxnSpPr>
          <p:spPr bwMode="auto">
            <a:xfrm flipV="1">
              <a:off x="4619625" y="3771900"/>
              <a:ext cx="1257300" cy="238126"/>
            </a:xfrm>
            <a:prstGeom prst="line">
              <a:avLst/>
            </a:prstGeom>
            <a:noFill/>
            <a:ln w="33338">
              <a:solidFill>
                <a:srgbClr val="993300"/>
              </a:solidFill>
              <a:prstDash val="solid"/>
              <a:round/>
              <a:headEnd/>
              <a:tailEn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1000"/>
                                        <p:tgtEl>
                                          <p:spTgt spid="4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09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09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9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down)">
                                      <p:cBhvr>
                                        <p:cTn id="18" dur="1000"/>
                                        <p:tgtEl>
                                          <p:spTgt spid="47"/>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20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090" grpId="0" animBg="1"/>
      <p:bldP spid="2091" grpId="0"/>
      <p:bldP spid="2093" grpId="0" animBg="1"/>
      <p:bldP spid="2094" grpId="0" animBg="1"/>
      <p:bldP spid="2095" grpId="0"/>
      <p:bldP spid="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World_WEO.wmf"/>
          <p:cNvPicPr>
            <a:picLocks noChangeAspect="1"/>
          </p:cNvPicPr>
          <p:nvPr/>
        </p:nvPicPr>
        <p:blipFill>
          <a:blip r:embed="rId3" cstate="email">
            <a:grayscl/>
          </a:blip>
          <a:srcRect t="9502" r="66300" b="36281"/>
          <a:stretch>
            <a:fillRect/>
          </a:stretch>
        </p:blipFill>
        <p:spPr>
          <a:xfrm>
            <a:off x="2130432" y="2700649"/>
            <a:ext cx="2289168" cy="1972445"/>
          </a:xfrm>
          <a:prstGeom prst="rect">
            <a:avLst/>
          </a:prstGeom>
          <a:solidFill>
            <a:schemeClr val="bg1"/>
          </a:solidFill>
        </p:spPr>
      </p:pic>
      <p:sp>
        <p:nvSpPr>
          <p:cNvPr id="2" name="Title 1"/>
          <p:cNvSpPr>
            <a:spLocks noGrp="1"/>
          </p:cNvSpPr>
          <p:nvPr>
            <p:ph type="title"/>
          </p:nvPr>
        </p:nvSpPr>
        <p:spPr>
          <a:xfrm>
            <a:off x="0" y="0"/>
            <a:ext cx="8831263" cy="1250950"/>
          </a:xfrm>
        </p:spPr>
        <p:txBody>
          <a:bodyPr/>
          <a:lstStyle/>
          <a:p>
            <a:pPr marL="180000" eaLnBrk="1" hangingPunct="1">
              <a:defRPr/>
            </a:pPr>
            <a:r>
              <a:rPr lang="en-GB" dirty="0" smtClean="0"/>
              <a:t/>
            </a:r>
            <a:br>
              <a:rPr lang="en-GB" dirty="0" smtClean="0"/>
            </a:br>
            <a:r>
              <a:rPr lang="en-GB" dirty="0" smtClean="0"/>
              <a:t>LNG from the United States can </a:t>
            </a:r>
            <a:r>
              <a:rPr lang="en-GB" smtClean="0"/>
              <a:t>alleviate strain on the gas </a:t>
            </a:r>
            <a:r>
              <a:rPr lang="en-GB" dirty="0" smtClean="0"/>
              <a:t>markets, but is no silver bullet</a:t>
            </a:r>
            <a:br>
              <a:rPr lang="en-GB" dirty="0" smtClean="0"/>
            </a:br>
            <a:endParaRPr lang="en-GB" dirty="0"/>
          </a:p>
        </p:txBody>
      </p:sp>
      <p:sp>
        <p:nvSpPr>
          <p:cNvPr id="30" name="TextBox 271"/>
          <p:cNvSpPr txBox="1">
            <a:spLocks noChangeArrowheads="1"/>
          </p:cNvSpPr>
          <p:nvPr/>
        </p:nvSpPr>
        <p:spPr bwMode="auto">
          <a:xfrm>
            <a:off x="152401" y="1470505"/>
            <a:ext cx="8672621" cy="400110"/>
          </a:xfrm>
          <a:prstGeom prst="rect">
            <a:avLst/>
          </a:prstGeom>
          <a:noFill/>
          <a:ln w="9525">
            <a:noFill/>
            <a:miter lim="800000"/>
            <a:headEnd/>
            <a:tailEnd/>
          </a:ln>
        </p:spPr>
        <p:txBody>
          <a:bodyPr wrap="square">
            <a:spAutoFit/>
          </a:bodyPr>
          <a:lstStyle/>
          <a:p>
            <a:pPr algn="ctr" eaLnBrk="0" hangingPunct="0"/>
            <a:r>
              <a:rPr lang="en-US" sz="2000" b="1" dirty="0" smtClean="0">
                <a:solidFill>
                  <a:srgbClr val="0070C0"/>
                </a:solidFill>
                <a:latin typeface="Calibri" pitchFamily="34" charset="0"/>
              </a:rPr>
              <a:t>Indicative economics of LNG export from the US Gulf Coast</a:t>
            </a:r>
            <a:endParaRPr lang="en-GB" sz="2000" b="1" dirty="0">
              <a:solidFill>
                <a:srgbClr val="0070C0"/>
              </a:solidFill>
              <a:latin typeface="Calibri" pitchFamily="34" charset="0"/>
            </a:endParaRPr>
          </a:p>
        </p:txBody>
      </p:sp>
      <p:sp>
        <p:nvSpPr>
          <p:cNvPr id="38" name="Oval 37"/>
          <p:cNvSpPr/>
          <p:nvPr/>
        </p:nvSpPr>
        <p:spPr bwMode="auto">
          <a:xfrm>
            <a:off x="3579493" y="3964610"/>
            <a:ext cx="354332" cy="355755"/>
          </a:xfrm>
          <a:prstGeom prst="ellipse">
            <a:avLst/>
          </a:prstGeom>
          <a:solidFill>
            <a:schemeClr val="accent5">
              <a:lumMod val="60000"/>
              <a:lumOff val="40000"/>
            </a:schemeClr>
          </a:solidFill>
          <a:ln w="12700" cap="sq" cmpd="sng" algn="ctr">
            <a:solidFill>
              <a:schemeClr val="accent5">
                <a:lumMod val="60000"/>
                <a:lumOff val="40000"/>
              </a:schemeClr>
            </a:solidFill>
            <a:prstDash val="solid"/>
            <a:round/>
            <a:headEnd type="none" w="sm" len="sm"/>
            <a:tailEnd type="none" w="sm" len="sm"/>
          </a:ln>
          <a:effectLst/>
        </p:spPr>
        <p:txBody>
          <a:bodyPr/>
          <a:lstStyle/>
          <a:p>
            <a:pPr eaLnBrk="0" hangingPunct="0">
              <a:defRPr/>
            </a:pPr>
            <a:endParaRPr lang="en-GB">
              <a:latin typeface="Calibri" pitchFamily="34" charset="0"/>
              <a:cs typeface="+mn-cs"/>
            </a:endParaRPr>
          </a:p>
        </p:txBody>
      </p:sp>
      <p:sp>
        <p:nvSpPr>
          <p:cNvPr id="82" name="Text Placeholder 3"/>
          <p:cNvSpPr txBox="1">
            <a:spLocks/>
          </p:cNvSpPr>
          <p:nvPr/>
        </p:nvSpPr>
        <p:spPr>
          <a:xfrm>
            <a:off x="0" y="5792788"/>
            <a:ext cx="9144000" cy="728662"/>
          </a:xfrm>
          <a:prstGeom prst="rect">
            <a:avLst/>
          </a:prstGeom>
        </p:spPr>
        <p:txBody>
          <a:bodyPr/>
          <a:lstStyle/>
          <a:p>
            <a:pPr marR="0" lvl="0" algn="ctr" defTabSz="914400" eaLnBrk="0" latinLnBrk="0" hangingPunct="0">
              <a:lnSpc>
                <a:spcPct val="100000"/>
              </a:lnSpc>
              <a:buClr>
                <a:srgbClr val="FFC000"/>
              </a:buClr>
              <a:buSzPct val="90000"/>
              <a:tabLst/>
              <a:defRPr/>
            </a:pPr>
            <a:r>
              <a:rPr kumimoji="1" lang="en-US" sz="2000" b="1" i="1" dirty="0" smtClean="0">
                <a:solidFill>
                  <a:srgbClr val="C00000"/>
                </a:solidFill>
                <a:latin typeface="Calibri" pitchFamily="34" charset="0"/>
              </a:rPr>
              <a:t>New LNG supplies accelerate movement towards a more interconnected global market, </a:t>
            </a:r>
            <a:r>
              <a:rPr kumimoji="1" lang="en-US" sz="2000" b="1" i="1" dirty="0" smtClean="0">
                <a:solidFill>
                  <a:schemeClr val="bg1"/>
                </a:solidFill>
                <a:latin typeface="Calibri" pitchFamily="34" charset="0"/>
              </a:rPr>
              <a:t>but high costs of transport between regions mean no single global gas price</a:t>
            </a:r>
          </a:p>
        </p:txBody>
      </p:sp>
      <p:grpSp>
        <p:nvGrpSpPr>
          <p:cNvPr id="3" name="Group 67"/>
          <p:cNvGrpSpPr/>
          <p:nvPr/>
        </p:nvGrpSpPr>
        <p:grpSpPr>
          <a:xfrm>
            <a:off x="7050161" y="3318349"/>
            <a:ext cx="1718443" cy="215583"/>
            <a:chOff x="7183511" y="2750834"/>
            <a:chExt cx="1718443" cy="215583"/>
          </a:xfrm>
        </p:grpSpPr>
        <p:sp>
          <p:nvSpPr>
            <p:cNvPr id="130" name="Rectangle 30"/>
            <p:cNvSpPr>
              <a:spLocks noChangeArrowheads="1"/>
            </p:cNvSpPr>
            <p:nvPr/>
          </p:nvSpPr>
          <p:spPr bwMode="auto">
            <a:xfrm>
              <a:off x="7183511" y="2804625"/>
              <a:ext cx="108000" cy="1080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31" name="Rectangle 32"/>
            <p:cNvSpPr>
              <a:spLocks noChangeArrowheads="1"/>
            </p:cNvSpPr>
            <p:nvPr/>
          </p:nvSpPr>
          <p:spPr bwMode="auto">
            <a:xfrm>
              <a:off x="7370651" y="2750834"/>
              <a:ext cx="1531303" cy="215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Average import price</a:t>
              </a: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p:txBody>
        </p:sp>
      </p:grpSp>
      <p:grpSp>
        <p:nvGrpSpPr>
          <p:cNvPr id="4" name="Group 137"/>
          <p:cNvGrpSpPr/>
          <p:nvPr/>
        </p:nvGrpSpPr>
        <p:grpSpPr>
          <a:xfrm>
            <a:off x="7050161" y="3688991"/>
            <a:ext cx="1788219" cy="430887"/>
            <a:chOff x="7183511" y="3520454"/>
            <a:chExt cx="1788219" cy="430887"/>
          </a:xfrm>
        </p:grpSpPr>
        <p:sp>
          <p:nvSpPr>
            <p:cNvPr id="134" name="Rectangle 36"/>
            <p:cNvSpPr>
              <a:spLocks noChangeArrowheads="1"/>
            </p:cNvSpPr>
            <p:nvPr/>
          </p:nvSpPr>
          <p:spPr bwMode="auto">
            <a:xfrm>
              <a:off x="7183511" y="3574245"/>
              <a:ext cx="108000" cy="108000"/>
            </a:xfrm>
            <a:prstGeom prst="rect">
              <a:avLst/>
            </a:prstGeom>
            <a:solidFill>
              <a:srgbClr val="CCC1DA"/>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35" name="Rectangle 38"/>
            <p:cNvSpPr>
              <a:spLocks noChangeArrowheads="1"/>
            </p:cNvSpPr>
            <p:nvPr/>
          </p:nvSpPr>
          <p:spPr bwMode="auto">
            <a:xfrm>
              <a:off x="7370651" y="3520454"/>
              <a:ext cx="1601079" cy="430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Liquefaction,</a:t>
              </a:r>
              <a:r>
                <a:rPr kumimoji="0" lang="en-US" sz="1400" b="0" i="0" u="none" strike="noStrike" cap="none" normalizeH="0" dirty="0" smtClean="0">
                  <a:ln>
                    <a:noFill/>
                  </a:ln>
                  <a:solidFill>
                    <a:srgbClr val="000000"/>
                  </a:solidFill>
                  <a:effectLst/>
                  <a:latin typeface="Calibri" pitchFamily="34" charset="0"/>
                  <a:cs typeface="Arial" pitchFamily="34" charset="0"/>
                </a:rPr>
                <a:t> shipping</a:t>
              </a:r>
            </a:p>
            <a:p>
              <a:pPr marL="0" marR="0" lvl="0" indent="0" algn="l" defTabSz="914400" rtl="0" eaLnBrk="1" fontAlgn="base" latinLnBrk="0" hangingPunct="1">
                <a:lnSpc>
                  <a:spcPct val="100000"/>
                </a:lnSpc>
                <a:spcBef>
                  <a:spcPct val="0"/>
                </a:spcBef>
                <a:spcAft>
                  <a:spcPct val="0"/>
                </a:spcAft>
                <a:buClrTx/>
                <a:buSzTx/>
                <a:buFontTx/>
                <a:buNone/>
                <a:tabLst/>
              </a:pPr>
              <a:r>
                <a:rPr lang="en-US" sz="1400" baseline="0" dirty="0" smtClean="0">
                  <a:solidFill>
                    <a:srgbClr val="000000"/>
                  </a:solidFill>
                  <a:latin typeface="Calibri" pitchFamily="34" charset="0"/>
                  <a:cs typeface="Arial" pitchFamily="34" charset="0"/>
                </a:rPr>
                <a:t>&amp; regasification</a:t>
              </a: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p:txBody>
        </p:sp>
      </p:grpSp>
      <p:grpSp>
        <p:nvGrpSpPr>
          <p:cNvPr id="5" name="Group 66"/>
          <p:cNvGrpSpPr/>
          <p:nvPr/>
        </p:nvGrpSpPr>
        <p:grpSpPr>
          <a:xfrm>
            <a:off x="7050161" y="4270377"/>
            <a:ext cx="1570852" cy="215444"/>
            <a:chOff x="7183511" y="3931034"/>
            <a:chExt cx="1570852" cy="215444"/>
          </a:xfrm>
        </p:grpSpPr>
        <p:sp>
          <p:nvSpPr>
            <p:cNvPr id="136" name="Rectangle 39"/>
            <p:cNvSpPr>
              <a:spLocks noChangeArrowheads="1"/>
            </p:cNvSpPr>
            <p:nvPr/>
          </p:nvSpPr>
          <p:spPr bwMode="auto">
            <a:xfrm>
              <a:off x="7183511" y="3984825"/>
              <a:ext cx="108000" cy="108000"/>
            </a:xfrm>
            <a:prstGeom prst="rect">
              <a:avLst/>
            </a:prstGeom>
            <a:solidFill>
              <a:srgbClr val="604A7B"/>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37" name="Rectangle 41"/>
            <p:cNvSpPr>
              <a:spLocks noChangeArrowheads="1"/>
            </p:cNvSpPr>
            <p:nvPr/>
          </p:nvSpPr>
          <p:spPr bwMode="auto">
            <a:xfrm>
              <a:off x="7370651" y="3931034"/>
              <a:ext cx="138371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United States price</a:t>
              </a: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p:txBody>
        </p:sp>
      </p:grpSp>
      <p:sp>
        <p:nvSpPr>
          <p:cNvPr id="70" name="Line 6"/>
          <p:cNvSpPr>
            <a:spLocks noChangeShapeType="1"/>
          </p:cNvSpPr>
          <p:nvPr/>
        </p:nvSpPr>
        <p:spPr bwMode="auto">
          <a:xfrm>
            <a:off x="911544" y="4526740"/>
            <a:ext cx="986790" cy="0"/>
          </a:xfrm>
          <a:prstGeom prst="line">
            <a:avLst/>
          </a:prstGeom>
          <a:noFill/>
          <a:ln w="1270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71" name="Line 7"/>
          <p:cNvSpPr>
            <a:spLocks noChangeShapeType="1"/>
          </p:cNvSpPr>
          <p:nvPr/>
        </p:nvSpPr>
        <p:spPr bwMode="auto">
          <a:xfrm>
            <a:off x="911544" y="4126690"/>
            <a:ext cx="986790" cy="0"/>
          </a:xfrm>
          <a:prstGeom prst="line">
            <a:avLst/>
          </a:prstGeom>
          <a:noFill/>
          <a:ln w="1270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72" name="Line 8"/>
          <p:cNvSpPr>
            <a:spLocks noChangeShapeType="1"/>
          </p:cNvSpPr>
          <p:nvPr/>
        </p:nvSpPr>
        <p:spPr bwMode="auto">
          <a:xfrm>
            <a:off x="911544" y="3726640"/>
            <a:ext cx="986790" cy="0"/>
          </a:xfrm>
          <a:prstGeom prst="line">
            <a:avLst/>
          </a:prstGeom>
          <a:noFill/>
          <a:ln w="1270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73" name="Line 9"/>
          <p:cNvSpPr>
            <a:spLocks noChangeShapeType="1"/>
          </p:cNvSpPr>
          <p:nvPr/>
        </p:nvSpPr>
        <p:spPr bwMode="auto">
          <a:xfrm>
            <a:off x="911544" y="3313255"/>
            <a:ext cx="986790" cy="0"/>
          </a:xfrm>
          <a:prstGeom prst="line">
            <a:avLst/>
          </a:prstGeom>
          <a:noFill/>
          <a:ln w="1270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74" name="Line 10"/>
          <p:cNvSpPr>
            <a:spLocks noChangeShapeType="1"/>
          </p:cNvSpPr>
          <p:nvPr/>
        </p:nvSpPr>
        <p:spPr bwMode="auto">
          <a:xfrm>
            <a:off x="911544" y="2913205"/>
            <a:ext cx="986790" cy="0"/>
          </a:xfrm>
          <a:prstGeom prst="line">
            <a:avLst/>
          </a:prstGeom>
          <a:noFill/>
          <a:ln w="1270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75" name="Line 11"/>
          <p:cNvSpPr>
            <a:spLocks noChangeShapeType="1"/>
          </p:cNvSpPr>
          <p:nvPr/>
        </p:nvSpPr>
        <p:spPr bwMode="auto">
          <a:xfrm>
            <a:off x="911544" y="2513155"/>
            <a:ext cx="986790" cy="0"/>
          </a:xfrm>
          <a:prstGeom prst="line">
            <a:avLst/>
          </a:prstGeom>
          <a:noFill/>
          <a:ln w="1270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76" name="Rectangle 12"/>
          <p:cNvSpPr>
            <a:spLocks noChangeArrowheads="1"/>
          </p:cNvSpPr>
          <p:nvPr/>
        </p:nvSpPr>
        <p:spPr bwMode="auto">
          <a:xfrm>
            <a:off x="1124904" y="4433396"/>
            <a:ext cx="560070" cy="493395"/>
          </a:xfrm>
          <a:prstGeom prst="rect">
            <a:avLst/>
          </a:prstGeom>
          <a:solidFill>
            <a:srgbClr val="604A7B"/>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77" name="Rectangle 13"/>
          <p:cNvSpPr>
            <a:spLocks noChangeArrowheads="1"/>
          </p:cNvSpPr>
          <p:nvPr/>
        </p:nvSpPr>
        <p:spPr bwMode="auto">
          <a:xfrm>
            <a:off x="1124904" y="4433396"/>
            <a:ext cx="560070" cy="4933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78" name="Rectangle 14"/>
          <p:cNvSpPr>
            <a:spLocks noChangeArrowheads="1"/>
          </p:cNvSpPr>
          <p:nvPr/>
        </p:nvSpPr>
        <p:spPr bwMode="auto">
          <a:xfrm>
            <a:off x="1124904" y="3633296"/>
            <a:ext cx="560070" cy="800100"/>
          </a:xfrm>
          <a:prstGeom prst="rect">
            <a:avLst/>
          </a:prstGeom>
          <a:solidFill>
            <a:srgbClr val="CCC1DA"/>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79" name="Rectangle 15"/>
          <p:cNvSpPr>
            <a:spLocks noChangeArrowheads="1"/>
          </p:cNvSpPr>
          <p:nvPr/>
        </p:nvSpPr>
        <p:spPr bwMode="auto">
          <a:xfrm>
            <a:off x="1124904" y="3633296"/>
            <a:ext cx="560070" cy="80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81" name="Rectangle 17"/>
          <p:cNvSpPr>
            <a:spLocks noChangeArrowheads="1"/>
          </p:cNvSpPr>
          <p:nvPr/>
        </p:nvSpPr>
        <p:spPr bwMode="auto">
          <a:xfrm>
            <a:off x="1124904" y="2739851"/>
            <a:ext cx="560070" cy="8934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83" name="Rectangle 18"/>
          <p:cNvSpPr>
            <a:spLocks noChangeArrowheads="1"/>
          </p:cNvSpPr>
          <p:nvPr/>
        </p:nvSpPr>
        <p:spPr bwMode="auto">
          <a:xfrm>
            <a:off x="1124904" y="2713181"/>
            <a:ext cx="560070" cy="2667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84" name="Rectangle 19"/>
          <p:cNvSpPr>
            <a:spLocks noChangeArrowheads="1"/>
          </p:cNvSpPr>
          <p:nvPr/>
        </p:nvSpPr>
        <p:spPr bwMode="auto">
          <a:xfrm>
            <a:off x="1124904" y="2713181"/>
            <a:ext cx="560070" cy="266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85" name="Line 20"/>
          <p:cNvSpPr>
            <a:spLocks noChangeShapeType="1"/>
          </p:cNvSpPr>
          <p:nvPr/>
        </p:nvSpPr>
        <p:spPr bwMode="auto">
          <a:xfrm>
            <a:off x="911544" y="4926790"/>
            <a:ext cx="986790" cy="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40" name="Rectangle 24"/>
          <p:cNvSpPr>
            <a:spLocks noChangeArrowheads="1"/>
          </p:cNvSpPr>
          <p:nvPr/>
        </p:nvSpPr>
        <p:spPr bwMode="auto">
          <a:xfrm>
            <a:off x="724854" y="4418156"/>
            <a:ext cx="9137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3</a:t>
            </a:r>
            <a:endParaRPr kumimoji="0" lang="en-US" sz="1400" b="0" i="0" u="none" strike="noStrike" cap="none" normalizeH="0" baseline="0" smtClean="0">
              <a:ln>
                <a:noFill/>
              </a:ln>
              <a:solidFill>
                <a:schemeClr val="tx1"/>
              </a:solidFill>
              <a:effectLst/>
              <a:latin typeface="Calibri" pitchFamily="34" charset="0"/>
              <a:cs typeface="Arial" pitchFamily="34" charset="0"/>
            </a:endParaRPr>
          </a:p>
        </p:txBody>
      </p:sp>
      <p:sp>
        <p:nvSpPr>
          <p:cNvPr id="141" name="Rectangle 25"/>
          <p:cNvSpPr>
            <a:spLocks noChangeArrowheads="1"/>
          </p:cNvSpPr>
          <p:nvPr/>
        </p:nvSpPr>
        <p:spPr bwMode="auto">
          <a:xfrm>
            <a:off x="724854" y="4018106"/>
            <a:ext cx="9137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6</a:t>
            </a:r>
            <a:endParaRPr kumimoji="0" lang="en-US" sz="1400" b="0" i="0" u="none" strike="noStrike" cap="none" normalizeH="0" baseline="0" smtClean="0">
              <a:ln>
                <a:noFill/>
              </a:ln>
              <a:solidFill>
                <a:schemeClr val="tx1"/>
              </a:solidFill>
              <a:effectLst/>
              <a:latin typeface="Calibri" pitchFamily="34" charset="0"/>
              <a:cs typeface="Arial" pitchFamily="34" charset="0"/>
            </a:endParaRPr>
          </a:p>
        </p:txBody>
      </p:sp>
      <p:sp>
        <p:nvSpPr>
          <p:cNvPr id="142" name="Rectangle 26"/>
          <p:cNvSpPr>
            <a:spLocks noChangeArrowheads="1"/>
          </p:cNvSpPr>
          <p:nvPr/>
        </p:nvSpPr>
        <p:spPr bwMode="auto">
          <a:xfrm>
            <a:off x="724854" y="3618056"/>
            <a:ext cx="9137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9</a:t>
            </a:r>
            <a:endParaRPr kumimoji="0" lang="en-US" sz="1400" b="0" i="0" u="none" strike="noStrike" cap="none" normalizeH="0" baseline="0" smtClean="0">
              <a:ln>
                <a:noFill/>
              </a:ln>
              <a:solidFill>
                <a:schemeClr val="tx1"/>
              </a:solidFill>
              <a:effectLst/>
              <a:latin typeface="Calibri" pitchFamily="34" charset="0"/>
              <a:cs typeface="Arial" pitchFamily="34" charset="0"/>
            </a:endParaRPr>
          </a:p>
        </p:txBody>
      </p:sp>
      <p:sp>
        <p:nvSpPr>
          <p:cNvPr id="143" name="Rectangle 27"/>
          <p:cNvSpPr>
            <a:spLocks noChangeArrowheads="1"/>
          </p:cNvSpPr>
          <p:nvPr/>
        </p:nvSpPr>
        <p:spPr bwMode="auto">
          <a:xfrm>
            <a:off x="644844" y="3204671"/>
            <a:ext cx="18274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12</a:t>
            </a: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p:txBody>
      </p:sp>
      <p:sp>
        <p:nvSpPr>
          <p:cNvPr id="144" name="Rectangle 28"/>
          <p:cNvSpPr>
            <a:spLocks noChangeArrowheads="1"/>
          </p:cNvSpPr>
          <p:nvPr/>
        </p:nvSpPr>
        <p:spPr bwMode="auto">
          <a:xfrm>
            <a:off x="644844" y="2804621"/>
            <a:ext cx="18274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15</a:t>
            </a:r>
            <a:endParaRPr kumimoji="0" lang="en-US" sz="1400" b="0" i="0" u="none" strike="noStrike" cap="none" normalizeH="0" baseline="0" smtClean="0">
              <a:ln>
                <a:noFill/>
              </a:ln>
              <a:solidFill>
                <a:schemeClr val="tx1"/>
              </a:solidFill>
              <a:effectLst/>
              <a:latin typeface="Calibri" pitchFamily="34" charset="0"/>
              <a:cs typeface="Arial" pitchFamily="34" charset="0"/>
            </a:endParaRPr>
          </a:p>
        </p:txBody>
      </p:sp>
      <p:sp>
        <p:nvSpPr>
          <p:cNvPr id="145" name="Rectangle 29"/>
          <p:cNvSpPr>
            <a:spLocks noChangeArrowheads="1"/>
          </p:cNvSpPr>
          <p:nvPr/>
        </p:nvSpPr>
        <p:spPr bwMode="auto">
          <a:xfrm>
            <a:off x="644844" y="2404571"/>
            <a:ext cx="18274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18</a:t>
            </a: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p:txBody>
      </p:sp>
      <p:sp>
        <p:nvSpPr>
          <p:cNvPr id="147" name="Rectangle 30"/>
          <p:cNvSpPr>
            <a:spLocks noChangeArrowheads="1"/>
          </p:cNvSpPr>
          <p:nvPr/>
        </p:nvSpPr>
        <p:spPr bwMode="auto">
          <a:xfrm>
            <a:off x="1150620" y="5020136"/>
            <a:ext cx="509820"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To Asia</a:t>
            </a: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p:txBody>
      </p:sp>
      <p:sp>
        <p:nvSpPr>
          <p:cNvPr id="148" name="Rectangle 31"/>
          <p:cNvSpPr>
            <a:spLocks noChangeArrowheads="1"/>
          </p:cNvSpPr>
          <p:nvPr/>
        </p:nvSpPr>
        <p:spPr bwMode="auto">
          <a:xfrm>
            <a:off x="470563" y="2176671"/>
            <a:ext cx="56573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$/MBtu</a:t>
            </a: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p:txBody>
      </p:sp>
      <p:sp>
        <p:nvSpPr>
          <p:cNvPr id="150" name="Line 48"/>
          <p:cNvSpPr>
            <a:spLocks noChangeShapeType="1"/>
          </p:cNvSpPr>
          <p:nvPr/>
        </p:nvSpPr>
        <p:spPr bwMode="auto">
          <a:xfrm>
            <a:off x="5626418" y="4545789"/>
            <a:ext cx="986790" cy="0"/>
          </a:xfrm>
          <a:prstGeom prst="line">
            <a:avLst/>
          </a:prstGeom>
          <a:noFill/>
          <a:ln w="1270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51" name="Line 49"/>
          <p:cNvSpPr>
            <a:spLocks noChangeShapeType="1"/>
          </p:cNvSpPr>
          <p:nvPr/>
        </p:nvSpPr>
        <p:spPr bwMode="auto">
          <a:xfrm>
            <a:off x="5626418" y="4145739"/>
            <a:ext cx="986790" cy="0"/>
          </a:xfrm>
          <a:prstGeom prst="line">
            <a:avLst/>
          </a:prstGeom>
          <a:noFill/>
          <a:ln w="1270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52" name="Line 50"/>
          <p:cNvSpPr>
            <a:spLocks noChangeShapeType="1"/>
          </p:cNvSpPr>
          <p:nvPr/>
        </p:nvSpPr>
        <p:spPr bwMode="auto">
          <a:xfrm>
            <a:off x="5626418" y="3745689"/>
            <a:ext cx="986790" cy="0"/>
          </a:xfrm>
          <a:prstGeom prst="line">
            <a:avLst/>
          </a:prstGeom>
          <a:noFill/>
          <a:ln w="1270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53" name="Line 51"/>
          <p:cNvSpPr>
            <a:spLocks noChangeShapeType="1"/>
          </p:cNvSpPr>
          <p:nvPr/>
        </p:nvSpPr>
        <p:spPr bwMode="auto">
          <a:xfrm>
            <a:off x="5626418" y="3332304"/>
            <a:ext cx="986790" cy="0"/>
          </a:xfrm>
          <a:prstGeom prst="line">
            <a:avLst/>
          </a:prstGeom>
          <a:noFill/>
          <a:ln w="1270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54" name="Rectangle 54"/>
          <p:cNvSpPr>
            <a:spLocks noChangeArrowheads="1"/>
          </p:cNvSpPr>
          <p:nvPr/>
        </p:nvSpPr>
        <p:spPr bwMode="auto">
          <a:xfrm>
            <a:off x="5839778" y="4452444"/>
            <a:ext cx="560070" cy="493395"/>
          </a:xfrm>
          <a:prstGeom prst="rect">
            <a:avLst/>
          </a:prstGeom>
          <a:solidFill>
            <a:srgbClr val="604A7B"/>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55" name="Rectangle 55"/>
          <p:cNvSpPr>
            <a:spLocks noChangeArrowheads="1"/>
          </p:cNvSpPr>
          <p:nvPr/>
        </p:nvSpPr>
        <p:spPr bwMode="auto">
          <a:xfrm>
            <a:off x="5839778" y="4452444"/>
            <a:ext cx="560070" cy="4933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56" name="Rectangle 56"/>
          <p:cNvSpPr>
            <a:spLocks noChangeArrowheads="1"/>
          </p:cNvSpPr>
          <p:nvPr/>
        </p:nvSpPr>
        <p:spPr bwMode="auto">
          <a:xfrm>
            <a:off x="5839778" y="3785694"/>
            <a:ext cx="560070" cy="666750"/>
          </a:xfrm>
          <a:prstGeom prst="rect">
            <a:avLst/>
          </a:prstGeom>
          <a:solidFill>
            <a:srgbClr val="CCC1DA"/>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57" name="Rectangle 57"/>
          <p:cNvSpPr>
            <a:spLocks noChangeArrowheads="1"/>
          </p:cNvSpPr>
          <p:nvPr/>
        </p:nvSpPr>
        <p:spPr bwMode="auto">
          <a:xfrm>
            <a:off x="5839778" y="3785694"/>
            <a:ext cx="560070" cy="666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59" name="Rectangle 59"/>
          <p:cNvSpPr>
            <a:spLocks noChangeArrowheads="1"/>
          </p:cNvSpPr>
          <p:nvPr/>
        </p:nvSpPr>
        <p:spPr bwMode="auto">
          <a:xfrm>
            <a:off x="5839778" y="3518994"/>
            <a:ext cx="560070" cy="266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60" name="Rectangle 60"/>
          <p:cNvSpPr>
            <a:spLocks noChangeArrowheads="1"/>
          </p:cNvSpPr>
          <p:nvPr/>
        </p:nvSpPr>
        <p:spPr bwMode="auto">
          <a:xfrm>
            <a:off x="5839778" y="3492324"/>
            <a:ext cx="560070" cy="2667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61" name="Rectangle 61"/>
          <p:cNvSpPr>
            <a:spLocks noChangeArrowheads="1"/>
          </p:cNvSpPr>
          <p:nvPr/>
        </p:nvSpPr>
        <p:spPr bwMode="auto">
          <a:xfrm>
            <a:off x="5839778" y="3492324"/>
            <a:ext cx="560070" cy="266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62" name="Line 62"/>
          <p:cNvSpPr>
            <a:spLocks noChangeShapeType="1"/>
          </p:cNvSpPr>
          <p:nvPr/>
        </p:nvSpPr>
        <p:spPr bwMode="auto">
          <a:xfrm>
            <a:off x="5626418" y="4945839"/>
            <a:ext cx="986790" cy="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65" name="Rectangle 66"/>
          <p:cNvSpPr>
            <a:spLocks noChangeArrowheads="1"/>
          </p:cNvSpPr>
          <p:nvPr/>
        </p:nvSpPr>
        <p:spPr bwMode="auto">
          <a:xfrm>
            <a:off x="5439728" y="4442919"/>
            <a:ext cx="91372" cy="21544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3</a:t>
            </a:r>
            <a:endParaRPr kumimoji="0" lang="en-US" sz="1400" b="0" i="0" u="none" strike="noStrike" cap="none" normalizeH="0" baseline="0" smtClean="0">
              <a:ln>
                <a:noFill/>
              </a:ln>
              <a:solidFill>
                <a:schemeClr val="tx1"/>
              </a:solidFill>
              <a:effectLst/>
              <a:latin typeface="Calibri" pitchFamily="34" charset="0"/>
              <a:cs typeface="Arial" pitchFamily="34" charset="0"/>
            </a:endParaRPr>
          </a:p>
        </p:txBody>
      </p:sp>
      <p:sp>
        <p:nvSpPr>
          <p:cNvPr id="166" name="Rectangle 67"/>
          <p:cNvSpPr>
            <a:spLocks noChangeArrowheads="1"/>
          </p:cNvSpPr>
          <p:nvPr/>
        </p:nvSpPr>
        <p:spPr bwMode="auto">
          <a:xfrm>
            <a:off x="5439728" y="4042869"/>
            <a:ext cx="91372" cy="21544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6</a:t>
            </a:r>
            <a:endParaRPr kumimoji="0" lang="en-US" sz="1400" b="0" i="0" u="none" strike="noStrike" cap="none" normalizeH="0" baseline="0" smtClean="0">
              <a:ln>
                <a:noFill/>
              </a:ln>
              <a:solidFill>
                <a:schemeClr val="tx1"/>
              </a:solidFill>
              <a:effectLst/>
              <a:latin typeface="Calibri" pitchFamily="34" charset="0"/>
              <a:cs typeface="Arial" pitchFamily="34" charset="0"/>
            </a:endParaRPr>
          </a:p>
        </p:txBody>
      </p:sp>
      <p:sp>
        <p:nvSpPr>
          <p:cNvPr id="167" name="Rectangle 68"/>
          <p:cNvSpPr>
            <a:spLocks noChangeArrowheads="1"/>
          </p:cNvSpPr>
          <p:nvPr/>
        </p:nvSpPr>
        <p:spPr bwMode="auto">
          <a:xfrm>
            <a:off x="5439728" y="3642819"/>
            <a:ext cx="91372" cy="21544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9</a:t>
            </a:r>
            <a:endParaRPr kumimoji="0" lang="en-US" sz="1400" b="0" i="0" u="none" strike="noStrike" cap="none" normalizeH="0" baseline="0" smtClean="0">
              <a:ln>
                <a:noFill/>
              </a:ln>
              <a:solidFill>
                <a:schemeClr val="tx1"/>
              </a:solidFill>
              <a:effectLst/>
              <a:latin typeface="Calibri" pitchFamily="34" charset="0"/>
              <a:cs typeface="Arial" pitchFamily="34" charset="0"/>
            </a:endParaRPr>
          </a:p>
        </p:txBody>
      </p:sp>
      <p:sp>
        <p:nvSpPr>
          <p:cNvPr id="168" name="Rectangle 69"/>
          <p:cNvSpPr>
            <a:spLocks noChangeArrowheads="1"/>
          </p:cNvSpPr>
          <p:nvPr/>
        </p:nvSpPr>
        <p:spPr bwMode="auto">
          <a:xfrm>
            <a:off x="5359718" y="3229434"/>
            <a:ext cx="182742" cy="21544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12</a:t>
            </a: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p:txBody>
      </p:sp>
      <p:sp>
        <p:nvSpPr>
          <p:cNvPr id="169" name="Rectangle 72"/>
          <p:cNvSpPr>
            <a:spLocks noChangeArrowheads="1"/>
          </p:cNvSpPr>
          <p:nvPr/>
        </p:nvSpPr>
        <p:spPr bwMode="auto">
          <a:xfrm>
            <a:off x="5755653" y="5039184"/>
            <a:ext cx="72814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To Europe</a:t>
            </a: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p:txBody>
      </p:sp>
      <p:sp>
        <p:nvSpPr>
          <p:cNvPr id="170" name="Rectangle 73"/>
          <p:cNvSpPr>
            <a:spLocks noChangeArrowheads="1"/>
          </p:cNvSpPr>
          <p:nvPr/>
        </p:nvSpPr>
        <p:spPr bwMode="auto">
          <a:xfrm>
            <a:off x="5163212" y="3009609"/>
            <a:ext cx="56573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$/MBtu</a:t>
            </a: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p:txBody>
      </p:sp>
      <p:sp>
        <p:nvSpPr>
          <p:cNvPr id="173" name="Freeform 172"/>
          <p:cNvSpPr/>
          <p:nvPr/>
        </p:nvSpPr>
        <p:spPr bwMode="auto">
          <a:xfrm>
            <a:off x="2162175" y="4158440"/>
            <a:ext cx="1743075" cy="500063"/>
          </a:xfrm>
          <a:custGeom>
            <a:avLst/>
            <a:gdLst>
              <a:gd name="connsiteX0" fmla="*/ 1600200 w 1743075"/>
              <a:gd name="connsiteY0" fmla="*/ 0 h 500063"/>
              <a:gd name="connsiteX1" fmla="*/ 1657350 w 1743075"/>
              <a:gd name="connsiteY1" fmla="*/ 238125 h 500063"/>
              <a:gd name="connsiteX2" fmla="*/ 1724025 w 1743075"/>
              <a:gd name="connsiteY2" fmla="*/ 352425 h 500063"/>
              <a:gd name="connsiteX3" fmla="*/ 1743075 w 1743075"/>
              <a:gd name="connsiteY3" fmla="*/ 419100 h 500063"/>
              <a:gd name="connsiteX4" fmla="*/ 1724025 w 1743075"/>
              <a:gd name="connsiteY4" fmla="*/ 466725 h 500063"/>
              <a:gd name="connsiteX5" fmla="*/ 1628775 w 1743075"/>
              <a:gd name="connsiteY5" fmla="*/ 495300 h 500063"/>
              <a:gd name="connsiteX6" fmla="*/ 1362075 w 1743075"/>
              <a:gd name="connsiteY6" fmla="*/ 495300 h 500063"/>
              <a:gd name="connsiteX7" fmla="*/ 0 w 1743075"/>
              <a:gd name="connsiteY7" fmla="*/ 476250 h 500063"/>
              <a:gd name="connsiteX8" fmla="*/ 0 w 1743075"/>
              <a:gd name="connsiteY8" fmla="*/ 476250 h 50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075" h="500063">
                <a:moveTo>
                  <a:pt x="1600200" y="0"/>
                </a:moveTo>
                <a:cubicBezTo>
                  <a:pt x="1618456" y="89694"/>
                  <a:pt x="1636713" y="179388"/>
                  <a:pt x="1657350" y="238125"/>
                </a:cubicBezTo>
                <a:cubicBezTo>
                  <a:pt x="1677987" y="296862"/>
                  <a:pt x="1709738" y="322263"/>
                  <a:pt x="1724025" y="352425"/>
                </a:cubicBezTo>
                <a:cubicBezTo>
                  <a:pt x="1738312" y="382587"/>
                  <a:pt x="1743075" y="400050"/>
                  <a:pt x="1743075" y="419100"/>
                </a:cubicBezTo>
                <a:cubicBezTo>
                  <a:pt x="1743075" y="438150"/>
                  <a:pt x="1743075" y="454025"/>
                  <a:pt x="1724025" y="466725"/>
                </a:cubicBezTo>
                <a:cubicBezTo>
                  <a:pt x="1704975" y="479425"/>
                  <a:pt x="1689100" y="490538"/>
                  <a:pt x="1628775" y="495300"/>
                </a:cubicBezTo>
                <a:cubicBezTo>
                  <a:pt x="1568450" y="500063"/>
                  <a:pt x="1362075" y="495300"/>
                  <a:pt x="1362075" y="495300"/>
                </a:cubicBezTo>
                <a:lnTo>
                  <a:pt x="0" y="476250"/>
                </a:lnTo>
                <a:lnTo>
                  <a:pt x="0" y="476250"/>
                </a:lnTo>
              </a:path>
            </a:pathLst>
          </a:custGeom>
          <a:noFill/>
          <a:ln w="76200" cap="sq" cmpd="sng" algn="ctr">
            <a:solidFill>
              <a:schemeClr val="accent5">
                <a:lumMod val="60000"/>
                <a:lumOff val="4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alibri" pitchFamily="34" charset="0"/>
            </a:endParaRPr>
          </a:p>
        </p:txBody>
      </p:sp>
      <p:cxnSp>
        <p:nvCxnSpPr>
          <p:cNvPr id="175" name="Straight Arrow Connector 174"/>
          <p:cNvCxnSpPr/>
          <p:nvPr/>
        </p:nvCxnSpPr>
        <p:spPr bwMode="auto">
          <a:xfrm>
            <a:off x="3771900" y="4139390"/>
            <a:ext cx="1190625" cy="0"/>
          </a:xfrm>
          <a:prstGeom prst="straightConnector1">
            <a:avLst/>
          </a:prstGeom>
          <a:solidFill>
            <a:schemeClr val="accent1"/>
          </a:solidFill>
          <a:ln w="76200" cap="sq" cmpd="sng" algn="ctr">
            <a:solidFill>
              <a:schemeClr val="accent5">
                <a:lumMod val="60000"/>
                <a:lumOff val="40000"/>
              </a:schemeClr>
            </a:solidFill>
            <a:prstDash val="solid"/>
            <a:round/>
            <a:headEnd type="none" w="med" len="med"/>
            <a:tailEnd type="triangle" w="med" len="med"/>
          </a:ln>
          <a:effectLst/>
        </p:spPr>
      </p:cxnSp>
      <p:sp>
        <p:nvSpPr>
          <p:cNvPr id="68" name="Oval 67"/>
          <p:cNvSpPr/>
          <p:nvPr/>
        </p:nvSpPr>
        <p:spPr bwMode="auto">
          <a:xfrm rot="19594513">
            <a:off x="4080248" y="2467863"/>
            <a:ext cx="441505" cy="705394"/>
          </a:xfrm>
          <a:prstGeom prst="ellipse">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alibri" pitchFamily="34" charset="0"/>
            </a:endParaRPr>
          </a:p>
        </p:txBody>
      </p:sp>
      <p:sp>
        <p:nvSpPr>
          <p:cNvPr id="69" name="Oval 68"/>
          <p:cNvSpPr/>
          <p:nvPr/>
        </p:nvSpPr>
        <p:spPr bwMode="auto">
          <a:xfrm rot="3307179">
            <a:off x="3958328" y="4305371"/>
            <a:ext cx="441505" cy="705394"/>
          </a:xfrm>
          <a:prstGeom prst="ellipse">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alibri" pitchFamily="34" charset="0"/>
            </a:endParaRPr>
          </a:p>
        </p:txBody>
      </p:sp>
      <p:sp>
        <p:nvSpPr>
          <p:cNvPr id="64" name="Rectangle 16"/>
          <p:cNvSpPr>
            <a:spLocks noChangeArrowheads="1"/>
          </p:cNvSpPr>
          <p:nvPr/>
        </p:nvSpPr>
        <p:spPr bwMode="auto">
          <a:xfrm>
            <a:off x="1124904" y="2729217"/>
            <a:ext cx="560070" cy="907200"/>
          </a:xfrm>
          <a:prstGeom prst="rect">
            <a:avLst/>
          </a:prstGeom>
          <a:pattFill prst="pct25">
            <a:fgClr>
              <a:srgbClr val="FFC000"/>
            </a:fgClr>
            <a:bgClr>
              <a:srgbClr val="FFFFFF"/>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mn-lt"/>
            </a:endParaRPr>
          </a:p>
        </p:txBody>
      </p:sp>
      <p:sp>
        <p:nvSpPr>
          <p:cNvPr id="65" name="Rectangle 58"/>
          <p:cNvSpPr>
            <a:spLocks noChangeArrowheads="1"/>
          </p:cNvSpPr>
          <p:nvPr/>
        </p:nvSpPr>
        <p:spPr bwMode="auto">
          <a:xfrm>
            <a:off x="5839778" y="3508361"/>
            <a:ext cx="560070" cy="277200"/>
          </a:xfrm>
          <a:prstGeom prst="rect">
            <a:avLst/>
          </a:prstGeom>
          <a:pattFill prst="pct25">
            <a:fgClr>
              <a:srgbClr val="FFC000"/>
            </a:fgClr>
            <a:bgClr>
              <a:srgbClr val="FFFFFF"/>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mn-lt"/>
            </a:endParaRPr>
          </a:p>
        </p:txBody>
      </p:sp>
      <p:sp>
        <p:nvSpPr>
          <p:cNvPr id="62" name="Text Placeholder 3"/>
          <p:cNvSpPr txBox="1">
            <a:spLocks/>
          </p:cNvSpPr>
          <p:nvPr/>
        </p:nvSpPr>
        <p:spPr>
          <a:xfrm>
            <a:off x="857244" y="6089073"/>
            <a:ext cx="8305799" cy="364331"/>
          </a:xfrm>
          <a:prstGeom prst="rect">
            <a:avLst/>
          </a:prstGeom>
        </p:spPr>
        <p:txBody>
          <a:bodyPr/>
          <a:lstStyle/>
          <a:p>
            <a:pPr marR="0" lvl="0" algn="ctr" defTabSz="914400" eaLnBrk="0" latinLnBrk="0" hangingPunct="0">
              <a:lnSpc>
                <a:spcPct val="100000"/>
              </a:lnSpc>
              <a:buClr>
                <a:srgbClr val="FFC000"/>
              </a:buClr>
              <a:buSzPct val="90000"/>
              <a:tabLst/>
              <a:defRPr/>
            </a:pPr>
            <a:r>
              <a:rPr kumimoji="1" lang="en-US" sz="2000" b="1" i="1" dirty="0" smtClean="0">
                <a:solidFill>
                  <a:srgbClr val="C00000"/>
                </a:solidFill>
                <a:latin typeface="Calibri" pitchFamily="34" charset="0"/>
              </a:rPr>
              <a:t>but high costs of transport between regions mean no single global gas price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wipe(right)">
                                      <p:cBhvr>
                                        <p:cTn id="7" dur="1000"/>
                                        <p:tgtEl>
                                          <p:spTgt spid="173"/>
                                        </p:tgtEl>
                                      </p:cBhvr>
                                    </p:animEffect>
                                  </p:childTnLst>
                                </p:cTn>
                              </p:par>
                              <p:par>
                                <p:cTn id="8" presetID="22" presetClass="entr" presetSubtype="8" fill="hold"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wipe(left)">
                                      <p:cBhvr>
                                        <p:cTn id="10" dur="1000"/>
                                        <p:tgtEl>
                                          <p:spTgt spid="17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wipe(down)">
                                      <p:cBhvr>
                                        <p:cTn id="16" dur="1000"/>
                                        <p:tgtEl>
                                          <p:spTgt spid="7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56"/>
                                        </p:tgtEl>
                                        <p:attrNameLst>
                                          <p:attrName>style.visibility</p:attrName>
                                        </p:attrNameLst>
                                      </p:cBhvr>
                                      <p:to>
                                        <p:strVal val="visible"/>
                                      </p:to>
                                    </p:set>
                                    <p:animEffect transition="in" filter="wipe(down)">
                                      <p:cBhvr>
                                        <p:cTn id="19" dur="1000"/>
                                        <p:tgtEl>
                                          <p:spTgt spid="156"/>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1000"/>
                                        <p:tgtEl>
                                          <p:spTgt spid="62"/>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56" grpId="0" animBg="1"/>
      <p:bldP spid="173" grpId="0" animBg="1"/>
      <p:bldP spid="64" grpId="0" animBg="1"/>
      <p:bldP spid="65" grpId="0" animBg="1"/>
      <p:bldP spid="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8275" y="0"/>
            <a:ext cx="7710805" cy="1250950"/>
          </a:xfrm>
        </p:spPr>
        <p:txBody>
          <a:bodyPr/>
          <a:lstStyle/>
          <a:p>
            <a:pPr eaLnBrk="1" hangingPunct="1">
              <a:defRPr/>
            </a:pPr>
            <a:r>
              <a:rPr lang="en-US" dirty="0" smtClean="0"/>
              <a:t>Concluding remarks</a:t>
            </a:r>
            <a:endParaRPr lang="en-GB" dirty="0"/>
          </a:p>
        </p:txBody>
      </p:sp>
      <p:sp>
        <p:nvSpPr>
          <p:cNvPr id="4099" name="Text Placeholder 6"/>
          <p:cNvSpPr>
            <a:spLocks noGrp="1"/>
          </p:cNvSpPr>
          <p:nvPr>
            <p:ph type="body" sz="quarter" idx="10"/>
          </p:nvPr>
        </p:nvSpPr>
        <p:spPr>
          <a:xfrm>
            <a:off x="169863" y="1764672"/>
            <a:ext cx="8809037" cy="5157787"/>
          </a:xfrm>
        </p:spPr>
        <p:txBody>
          <a:bodyPr/>
          <a:lstStyle/>
          <a:p>
            <a:pPr eaLnBrk="1" hangingPunct="1">
              <a:spcBef>
                <a:spcPts val="600"/>
              </a:spcBef>
              <a:spcAft>
                <a:spcPts val="300"/>
              </a:spcAft>
            </a:pPr>
            <a:r>
              <a:rPr lang="en-US" altLang="fr-FR" dirty="0" smtClean="0"/>
              <a:t>The shale revolution is having an unprecedented impact on the global energy landscape, economy and geopolitics</a:t>
            </a:r>
          </a:p>
          <a:p>
            <a:pPr eaLnBrk="1" hangingPunct="1">
              <a:spcBef>
                <a:spcPts val="600"/>
              </a:spcBef>
              <a:spcAft>
                <a:spcPts val="300"/>
              </a:spcAft>
            </a:pPr>
            <a:r>
              <a:rPr lang="en-US" altLang="fr-FR" dirty="0" smtClean="0"/>
              <a:t>While US natural gas prices may rise, large disparities between regions will persist</a:t>
            </a:r>
          </a:p>
          <a:p>
            <a:pPr eaLnBrk="1" hangingPunct="1">
              <a:spcBef>
                <a:spcPts val="600"/>
              </a:spcBef>
              <a:spcAft>
                <a:spcPts val="300"/>
              </a:spcAft>
            </a:pPr>
            <a:r>
              <a:rPr lang="en-US" altLang="fr-FR" dirty="0" smtClean="0"/>
              <a:t>Middle East oil will continue to be indispensible to world markets – the right signals to invest must be sent</a:t>
            </a:r>
          </a:p>
          <a:p>
            <a:pPr eaLnBrk="1" hangingPunct="1">
              <a:spcBef>
                <a:spcPts val="600"/>
              </a:spcBef>
              <a:spcAft>
                <a:spcPts val="300"/>
              </a:spcAft>
            </a:pPr>
            <a:r>
              <a:rPr lang="en-US" altLang="fr-FR" dirty="0" smtClean="0"/>
              <a:t>US energy policy must guard against complacency </a:t>
            </a:r>
            <a:r>
              <a:rPr lang="en-US" altLang="fr-FR" dirty="0" smtClean="0"/>
              <a:t>– not to forget </a:t>
            </a:r>
            <a:r>
              <a:rPr lang="en-US" altLang="fr-FR" dirty="0" smtClean="0"/>
              <a:t>importance of energy efficiency, nuclear power and clean coal</a:t>
            </a:r>
          </a:p>
          <a:p>
            <a:pPr eaLnBrk="1" hangingPunct="1">
              <a:spcBef>
                <a:spcPts val="600"/>
              </a:spcBef>
              <a:spcAft>
                <a:spcPts val="300"/>
              </a:spcAft>
            </a:pPr>
            <a:r>
              <a:rPr lang="en-US" altLang="fr-FR" dirty="0" smtClean="0"/>
              <a:t>How will the United States adapt its energy strategy and foreign policy to the reality of a richer resource base? </a:t>
            </a:r>
          </a:p>
          <a:p>
            <a:pPr eaLnBrk="1" hangingPunct="1">
              <a:spcBef>
                <a:spcPts val="600"/>
              </a:spcBef>
              <a:spcAft>
                <a:spcPts val="300"/>
              </a:spcAft>
            </a:pPr>
            <a:endParaRPr lang="en-US" alt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10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10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fade">
                                      <p:cBhvr>
                                        <p:cTn id="22" dur="10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fade">
                                      <p:cBhvr>
                                        <p:cTn id="27" dur="10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8275" y="0"/>
            <a:ext cx="7710805" cy="1250950"/>
          </a:xfrm>
        </p:spPr>
        <p:txBody>
          <a:bodyPr/>
          <a:lstStyle/>
          <a:p>
            <a:pPr eaLnBrk="1" hangingPunct="1">
              <a:defRPr/>
            </a:pPr>
            <a:r>
              <a:rPr lang="en-US" dirty="0" smtClean="0"/>
              <a:t>The world energy scene today</a:t>
            </a:r>
            <a:endParaRPr lang="en-GB" dirty="0"/>
          </a:p>
        </p:txBody>
      </p:sp>
      <p:sp>
        <p:nvSpPr>
          <p:cNvPr id="4099" name="Text Placeholder 6"/>
          <p:cNvSpPr>
            <a:spLocks noGrp="1"/>
          </p:cNvSpPr>
          <p:nvPr>
            <p:ph type="body" sz="quarter" idx="10"/>
          </p:nvPr>
        </p:nvSpPr>
        <p:spPr>
          <a:xfrm>
            <a:off x="169863" y="1440822"/>
            <a:ext cx="8809037" cy="5157787"/>
          </a:xfrm>
        </p:spPr>
        <p:txBody>
          <a:bodyPr/>
          <a:lstStyle/>
          <a:p>
            <a:pPr eaLnBrk="1" hangingPunct="1">
              <a:spcBef>
                <a:spcPts val="600"/>
              </a:spcBef>
              <a:spcAft>
                <a:spcPts val="300"/>
              </a:spcAft>
            </a:pPr>
            <a:r>
              <a:rPr lang="en-US" altLang="fr-FR" dirty="0" smtClean="0"/>
              <a:t>Some long-held tenets of the energy sector are being rewritten</a:t>
            </a:r>
          </a:p>
          <a:p>
            <a:pPr lvl="1" eaLnBrk="1" hangingPunct="1">
              <a:spcAft>
                <a:spcPts val="300"/>
              </a:spcAft>
            </a:pPr>
            <a:r>
              <a:rPr lang="en-US" altLang="fr-FR" dirty="0" smtClean="0"/>
              <a:t>Countries are switching roles: importers are becoming exporters…</a:t>
            </a:r>
          </a:p>
          <a:p>
            <a:pPr lvl="1" eaLnBrk="1" hangingPunct="1">
              <a:spcAft>
                <a:spcPts val="300"/>
              </a:spcAft>
            </a:pPr>
            <a:r>
              <a:rPr lang="en-US" altLang="fr-FR" dirty="0" smtClean="0"/>
              <a:t>… and exporters are among the major sources of growing demand</a:t>
            </a:r>
          </a:p>
          <a:p>
            <a:pPr lvl="1" eaLnBrk="1" hangingPunct="1">
              <a:spcAft>
                <a:spcPts val="300"/>
              </a:spcAft>
            </a:pPr>
            <a:r>
              <a:rPr lang="en-US" altLang="fr-FR" dirty="0" smtClean="0"/>
              <a:t>New supply options re-orientate the energy trade map</a:t>
            </a:r>
          </a:p>
          <a:p>
            <a:pPr eaLnBrk="1" hangingPunct="1">
              <a:spcBef>
                <a:spcPts val="600"/>
              </a:spcBef>
              <a:spcAft>
                <a:spcPts val="300"/>
              </a:spcAft>
            </a:pPr>
            <a:r>
              <a:rPr lang="en-US" altLang="fr-FR" dirty="0" smtClean="0"/>
              <a:t>But long-term solutions to global challenges remain scarce</a:t>
            </a:r>
          </a:p>
          <a:p>
            <a:pPr lvl="1" eaLnBrk="1" hangingPunct="1">
              <a:spcAft>
                <a:spcPts val="300"/>
              </a:spcAft>
            </a:pPr>
            <a:r>
              <a:rPr lang="en-US" altLang="fr-FR" dirty="0" smtClean="0"/>
              <a:t>Renewed focus on energy efficiency, but CO</a:t>
            </a:r>
            <a:r>
              <a:rPr lang="en-US" altLang="fr-FR" baseline="-25000" dirty="0" smtClean="0"/>
              <a:t>2</a:t>
            </a:r>
            <a:r>
              <a:rPr lang="en-US" altLang="fr-FR" dirty="0" smtClean="0"/>
              <a:t> emissions continue to rise</a:t>
            </a:r>
          </a:p>
          <a:p>
            <a:pPr lvl="1" eaLnBrk="1" hangingPunct="1">
              <a:spcAft>
                <a:spcPts val="300"/>
              </a:spcAft>
            </a:pPr>
            <a:r>
              <a:rPr lang="en-US" altLang="fr-FR" dirty="0" smtClean="0"/>
              <a:t>Fossil-fuel subsidies increased to $544 billion in 2012</a:t>
            </a:r>
          </a:p>
          <a:p>
            <a:pPr lvl="1" eaLnBrk="1" hangingPunct="1">
              <a:spcAft>
                <a:spcPts val="300"/>
              </a:spcAft>
            </a:pPr>
            <a:r>
              <a:rPr lang="en-US" altLang="fr-FR" dirty="0" smtClean="0"/>
              <a:t>1.3 billion people lack </a:t>
            </a:r>
            <a:r>
              <a:rPr lang="en-US" altLang="fr-FR" dirty="0" smtClean="0"/>
              <a:t>electricity</a:t>
            </a:r>
          </a:p>
          <a:p>
            <a:pPr eaLnBrk="1" hangingPunct="1">
              <a:spcBef>
                <a:spcPts val="600"/>
              </a:spcBef>
              <a:spcAft>
                <a:spcPts val="300"/>
              </a:spcAft>
            </a:pPr>
            <a:r>
              <a:rPr lang="en-US" altLang="fr-FR" dirty="0" smtClean="0"/>
              <a:t>Energy prices add to the pressure on policymakers</a:t>
            </a:r>
          </a:p>
          <a:p>
            <a:pPr lvl="1" eaLnBrk="1" hangingPunct="1">
              <a:spcAft>
                <a:spcPts val="300"/>
              </a:spcAft>
            </a:pPr>
            <a:r>
              <a:rPr lang="en-US" altLang="fr-FR" dirty="0" smtClean="0"/>
              <a:t>Sustained </a:t>
            </a:r>
            <a:r>
              <a:rPr lang="en-US" altLang="fr-FR" dirty="0" smtClean="0"/>
              <a:t>period of high oil prices without parallel in market history</a:t>
            </a:r>
          </a:p>
          <a:p>
            <a:pPr lvl="1" eaLnBrk="1" hangingPunct="1">
              <a:spcAft>
                <a:spcPts val="300"/>
              </a:spcAft>
            </a:pPr>
            <a:r>
              <a:rPr lang="en-US" altLang="fr-FR" dirty="0" smtClean="0"/>
              <a:t>Large, persistent regional price differences for gas &amp; electricity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10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10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fade">
                                      <p:cBhvr>
                                        <p:cTn id="22" dur="10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fade">
                                      <p:cBhvr>
                                        <p:cTn id="27" dur="1000"/>
                                        <p:tgtEl>
                                          <p:spTgt spid="4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fade">
                                      <p:cBhvr>
                                        <p:cTn id="32" dur="1000"/>
                                        <p:tgtEl>
                                          <p:spTgt spid="40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Effect transition="in" filter="fade">
                                      <p:cBhvr>
                                        <p:cTn id="37" dur="1000"/>
                                        <p:tgtEl>
                                          <p:spTgt spid="40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99">
                                            <p:txEl>
                                              <p:pRg st="7" end="7"/>
                                            </p:txEl>
                                          </p:spTgt>
                                        </p:tgtEl>
                                        <p:attrNameLst>
                                          <p:attrName>style.visibility</p:attrName>
                                        </p:attrNameLst>
                                      </p:cBhvr>
                                      <p:to>
                                        <p:strVal val="visible"/>
                                      </p:to>
                                    </p:set>
                                    <p:animEffect transition="in" filter="fade">
                                      <p:cBhvr>
                                        <p:cTn id="42" dur="1000"/>
                                        <p:tgtEl>
                                          <p:spTgt spid="409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99">
                                            <p:txEl>
                                              <p:pRg st="8" end="8"/>
                                            </p:txEl>
                                          </p:spTgt>
                                        </p:tgtEl>
                                        <p:attrNameLst>
                                          <p:attrName>style.visibility</p:attrName>
                                        </p:attrNameLst>
                                      </p:cBhvr>
                                      <p:to>
                                        <p:strVal val="visible"/>
                                      </p:to>
                                    </p:set>
                                    <p:animEffect transition="in" filter="fade">
                                      <p:cBhvr>
                                        <p:cTn id="47" dur="1000"/>
                                        <p:tgtEl>
                                          <p:spTgt spid="409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099">
                                            <p:txEl>
                                              <p:pRg st="9" end="9"/>
                                            </p:txEl>
                                          </p:spTgt>
                                        </p:tgtEl>
                                        <p:attrNameLst>
                                          <p:attrName>style.visibility</p:attrName>
                                        </p:attrNameLst>
                                      </p:cBhvr>
                                      <p:to>
                                        <p:strVal val="visible"/>
                                      </p:to>
                                    </p:set>
                                    <p:animEffect transition="in" filter="fade">
                                      <p:cBhvr>
                                        <p:cTn id="52" dur="1000"/>
                                        <p:tgtEl>
                                          <p:spTgt spid="409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099">
                                            <p:txEl>
                                              <p:pRg st="10" end="10"/>
                                            </p:txEl>
                                          </p:spTgt>
                                        </p:tgtEl>
                                        <p:attrNameLst>
                                          <p:attrName>style.visibility</p:attrName>
                                        </p:attrNameLst>
                                      </p:cBhvr>
                                      <p:to>
                                        <p:strVal val="visible"/>
                                      </p:to>
                                    </p:set>
                                    <p:animEffect transition="in" filter="fade">
                                      <p:cBhvr>
                                        <p:cTn id="57" dur="1000"/>
                                        <p:tgtEl>
                                          <p:spTgt spid="40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0" y="5853113"/>
            <a:ext cx="9144000" cy="728662"/>
          </a:xfrm>
        </p:spPr>
        <p:txBody>
          <a:bodyPr/>
          <a:lstStyle/>
          <a:p>
            <a:pPr marL="0" indent="0" algn="l">
              <a:defRPr/>
            </a:pPr>
            <a:r>
              <a:rPr dirty="0" smtClean="0"/>
              <a:t>25 years ago the share of fossil fuels in the global mix was 82%;</a:t>
            </a:r>
            <a:br>
              <a:rPr dirty="0" smtClean="0"/>
            </a:br>
            <a:r>
              <a:rPr dirty="0" smtClean="0"/>
              <a:t> </a:t>
            </a:r>
            <a:endParaRPr dirty="0">
              <a:solidFill>
                <a:schemeClr val="bg1"/>
              </a:solidFill>
            </a:endParaRPr>
          </a:p>
        </p:txBody>
      </p:sp>
      <p:sp>
        <p:nvSpPr>
          <p:cNvPr id="45" name="Text Placeholder 3"/>
          <p:cNvSpPr txBox="1">
            <a:spLocks/>
          </p:cNvSpPr>
          <p:nvPr/>
        </p:nvSpPr>
        <p:spPr bwMode="auto">
          <a:xfrm>
            <a:off x="0" y="5859463"/>
            <a:ext cx="9144000" cy="728662"/>
          </a:xfrm>
          <a:prstGeom prst="rect">
            <a:avLst/>
          </a:prstGeom>
          <a:noFill/>
          <a:ln w="9525">
            <a:noFill/>
            <a:miter lim="800000"/>
            <a:headEnd/>
            <a:tailEnd/>
          </a:ln>
        </p:spPr>
        <p:txBody>
          <a:bodyPr vert="horz" wrap="square" lIns="108000" tIns="46038" rIns="108000" bIns="46038" numCol="1" anchor="ctr" anchorCtr="0" compatLnSpc="1">
            <a:prstTxWarp prst="textNoShape">
              <a:avLst/>
            </a:prstTxWarp>
          </a:bodyPr>
          <a:lstStyle/>
          <a:p>
            <a:pPr lvl="0" algn="ctr" eaLnBrk="0" hangingPunct="0">
              <a:buClr>
                <a:srgbClr val="FFC000"/>
              </a:buClr>
              <a:buSzPct val="90000"/>
              <a:defRPr/>
            </a:pPr>
            <a:r>
              <a:rPr kumimoji="1" lang="en-US" sz="2000" b="1" i="1" dirty="0" smtClean="0">
                <a:solidFill>
                  <a:srgbClr val="C00000"/>
                </a:solidFill>
                <a:latin typeface="Calibri" pitchFamily="34" charset="0"/>
              </a:rPr>
              <a:t>							    it is the same today</a:t>
            </a:r>
            <a:br>
              <a:rPr kumimoji="1" lang="en-US" sz="2000" b="1" i="1" dirty="0" smtClean="0">
                <a:solidFill>
                  <a:srgbClr val="C00000"/>
                </a:solidFill>
                <a:latin typeface="Calibri" pitchFamily="34" charset="0"/>
              </a:rPr>
            </a:br>
            <a:r>
              <a:rPr kumimoji="1" lang="en-US" sz="2000" b="1" i="1" dirty="0" smtClean="0">
                <a:solidFill>
                  <a:srgbClr val="C00000"/>
                </a:solidFill>
                <a:latin typeface="Calibri" pitchFamily="34" charset="0"/>
              </a:rPr>
              <a:t>&amp; the strong rise of </a:t>
            </a:r>
            <a:r>
              <a:rPr kumimoji="1" lang="en-US" sz="2000" b="1" i="1" dirty="0" err="1" smtClean="0">
                <a:solidFill>
                  <a:srgbClr val="C00000"/>
                </a:solidFill>
                <a:latin typeface="Calibri" pitchFamily="34" charset="0"/>
              </a:rPr>
              <a:t>renewables</a:t>
            </a:r>
            <a:r>
              <a:rPr kumimoji="1" lang="en-US" sz="2000" b="1" i="1" dirty="0" smtClean="0">
                <a:solidFill>
                  <a:srgbClr val="C00000"/>
                </a:solidFill>
                <a:latin typeface="Calibri" pitchFamily="34" charset="0"/>
              </a:rPr>
              <a:t> in the future only reduces this to around 75% in 2035</a:t>
            </a:r>
          </a:p>
        </p:txBody>
      </p:sp>
      <p:sp>
        <p:nvSpPr>
          <p:cNvPr id="2" name="Title 1"/>
          <p:cNvSpPr>
            <a:spLocks noGrp="1"/>
          </p:cNvSpPr>
          <p:nvPr>
            <p:ph type="title"/>
          </p:nvPr>
        </p:nvSpPr>
        <p:spPr/>
        <p:txBody>
          <a:bodyPr/>
          <a:lstStyle/>
          <a:p>
            <a:pPr eaLnBrk="1" hangingPunct="1">
              <a:defRPr/>
            </a:pPr>
            <a:r>
              <a:rPr lang="en-GB" dirty="0" smtClean="0"/>
              <a:t>The energy mix is slow to change</a:t>
            </a:r>
            <a:endParaRPr lang="en-GB" dirty="0"/>
          </a:p>
        </p:txBody>
      </p:sp>
      <p:sp>
        <p:nvSpPr>
          <p:cNvPr id="3" name="Text Placeholder 2"/>
          <p:cNvSpPr>
            <a:spLocks noGrp="1"/>
          </p:cNvSpPr>
          <p:nvPr>
            <p:ph type="body" sz="quarter" idx="10"/>
          </p:nvPr>
        </p:nvSpPr>
        <p:spPr>
          <a:xfrm>
            <a:off x="0" y="1397000"/>
            <a:ext cx="9144000" cy="400050"/>
          </a:xfrm>
        </p:spPr>
        <p:txBody>
          <a:bodyPr/>
          <a:lstStyle/>
          <a:p>
            <a:pPr>
              <a:defRPr/>
            </a:pPr>
            <a:r>
              <a:rPr lang="en-NZ" dirty="0"/>
              <a:t>Growth in total primary energy demand</a:t>
            </a:r>
            <a:endParaRPr dirty="0"/>
          </a:p>
        </p:txBody>
      </p:sp>
      <p:sp>
        <p:nvSpPr>
          <p:cNvPr id="6149" name="Line 10"/>
          <p:cNvSpPr>
            <a:spLocks noChangeShapeType="1"/>
          </p:cNvSpPr>
          <p:nvPr/>
        </p:nvSpPr>
        <p:spPr bwMode="auto">
          <a:xfrm>
            <a:off x="2797175" y="2081213"/>
            <a:ext cx="0" cy="2930525"/>
          </a:xfrm>
          <a:prstGeom prst="line">
            <a:avLst/>
          </a:prstGeom>
          <a:noFill/>
          <a:ln w="12700">
            <a:solidFill>
              <a:srgbClr val="C0C0C0"/>
            </a:solidFill>
            <a:prstDash val="sysDot"/>
            <a:round/>
            <a:headEnd/>
            <a:tailEnd/>
          </a:ln>
        </p:spPr>
        <p:txBody>
          <a:bodyPr/>
          <a:lstStyle/>
          <a:p>
            <a:endParaRPr lang="en-GB"/>
          </a:p>
        </p:txBody>
      </p:sp>
      <p:sp>
        <p:nvSpPr>
          <p:cNvPr id="6150" name="Line 11"/>
          <p:cNvSpPr>
            <a:spLocks noChangeShapeType="1"/>
          </p:cNvSpPr>
          <p:nvPr/>
        </p:nvSpPr>
        <p:spPr bwMode="auto">
          <a:xfrm>
            <a:off x="3635375" y="2081213"/>
            <a:ext cx="0" cy="2930525"/>
          </a:xfrm>
          <a:prstGeom prst="line">
            <a:avLst/>
          </a:prstGeom>
          <a:noFill/>
          <a:ln w="12700">
            <a:solidFill>
              <a:srgbClr val="C0C0C0"/>
            </a:solidFill>
            <a:prstDash val="sysDot"/>
            <a:round/>
            <a:headEnd/>
            <a:tailEnd/>
          </a:ln>
        </p:spPr>
        <p:txBody>
          <a:bodyPr/>
          <a:lstStyle/>
          <a:p>
            <a:endParaRPr lang="en-GB"/>
          </a:p>
        </p:txBody>
      </p:sp>
      <p:sp>
        <p:nvSpPr>
          <p:cNvPr id="6151" name="Line 12"/>
          <p:cNvSpPr>
            <a:spLocks noChangeShapeType="1"/>
          </p:cNvSpPr>
          <p:nvPr/>
        </p:nvSpPr>
        <p:spPr bwMode="auto">
          <a:xfrm>
            <a:off x="4459288" y="2081213"/>
            <a:ext cx="0" cy="2930525"/>
          </a:xfrm>
          <a:prstGeom prst="line">
            <a:avLst/>
          </a:prstGeom>
          <a:noFill/>
          <a:ln w="12700">
            <a:solidFill>
              <a:srgbClr val="C0C0C0"/>
            </a:solidFill>
            <a:prstDash val="sysDot"/>
            <a:round/>
            <a:headEnd/>
            <a:tailEnd/>
          </a:ln>
        </p:spPr>
        <p:txBody>
          <a:bodyPr/>
          <a:lstStyle/>
          <a:p>
            <a:endParaRPr lang="en-GB"/>
          </a:p>
        </p:txBody>
      </p:sp>
      <p:sp>
        <p:nvSpPr>
          <p:cNvPr id="6152" name="Line 13"/>
          <p:cNvSpPr>
            <a:spLocks noChangeShapeType="1"/>
          </p:cNvSpPr>
          <p:nvPr/>
        </p:nvSpPr>
        <p:spPr bwMode="auto">
          <a:xfrm>
            <a:off x="5281613" y="2081213"/>
            <a:ext cx="0" cy="2930525"/>
          </a:xfrm>
          <a:prstGeom prst="line">
            <a:avLst/>
          </a:prstGeom>
          <a:noFill/>
          <a:ln w="12700">
            <a:solidFill>
              <a:srgbClr val="C0C0C0"/>
            </a:solidFill>
            <a:prstDash val="sysDot"/>
            <a:round/>
            <a:headEnd/>
            <a:tailEnd/>
          </a:ln>
        </p:spPr>
        <p:txBody>
          <a:bodyPr/>
          <a:lstStyle/>
          <a:p>
            <a:endParaRPr lang="en-GB"/>
          </a:p>
        </p:txBody>
      </p:sp>
      <p:sp>
        <p:nvSpPr>
          <p:cNvPr id="6153" name="Line 14"/>
          <p:cNvSpPr>
            <a:spLocks noChangeShapeType="1"/>
          </p:cNvSpPr>
          <p:nvPr/>
        </p:nvSpPr>
        <p:spPr bwMode="auto">
          <a:xfrm>
            <a:off x="6119813" y="2081213"/>
            <a:ext cx="0" cy="2930525"/>
          </a:xfrm>
          <a:prstGeom prst="line">
            <a:avLst/>
          </a:prstGeom>
          <a:noFill/>
          <a:ln w="12700">
            <a:solidFill>
              <a:srgbClr val="C0C0C0"/>
            </a:solidFill>
            <a:prstDash val="sysDot"/>
            <a:round/>
            <a:headEnd/>
            <a:tailEnd/>
          </a:ln>
        </p:spPr>
        <p:txBody>
          <a:bodyPr/>
          <a:lstStyle/>
          <a:p>
            <a:endParaRPr lang="en-GB"/>
          </a:p>
        </p:txBody>
      </p:sp>
      <p:sp>
        <p:nvSpPr>
          <p:cNvPr id="6154" name="Line 15"/>
          <p:cNvSpPr>
            <a:spLocks noChangeShapeType="1"/>
          </p:cNvSpPr>
          <p:nvPr/>
        </p:nvSpPr>
        <p:spPr bwMode="auto">
          <a:xfrm>
            <a:off x="6943725" y="2081213"/>
            <a:ext cx="0" cy="2930525"/>
          </a:xfrm>
          <a:prstGeom prst="line">
            <a:avLst/>
          </a:prstGeom>
          <a:noFill/>
          <a:ln w="12700">
            <a:solidFill>
              <a:srgbClr val="C0C0C0"/>
            </a:solidFill>
            <a:prstDash val="sysDot"/>
            <a:round/>
            <a:headEnd/>
            <a:tailEnd/>
          </a:ln>
        </p:spPr>
        <p:txBody>
          <a:bodyPr/>
          <a:lstStyle/>
          <a:p>
            <a:endParaRPr lang="en-GB"/>
          </a:p>
        </p:txBody>
      </p:sp>
      <p:sp>
        <p:nvSpPr>
          <p:cNvPr id="6155" name="Rectangle 16"/>
          <p:cNvSpPr>
            <a:spLocks noChangeArrowheads="1"/>
          </p:cNvSpPr>
          <p:nvPr/>
        </p:nvSpPr>
        <p:spPr bwMode="auto">
          <a:xfrm>
            <a:off x="1974850" y="4554538"/>
            <a:ext cx="365125" cy="333375"/>
          </a:xfrm>
          <a:prstGeom prst="rect">
            <a:avLst/>
          </a:prstGeom>
          <a:solidFill>
            <a:srgbClr val="0070C0"/>
          </a:solidFill>
          <a:ln w="9525">
            <a:noFill/>
            <a:miter lim="800000"/>
            <a:headEnd/>
            <a:tailEnd/>
          </a:ln>
        </p:spPr>
        <p:txBody>
          <a:bodyPr/>
          <a:lstStyle/>
          <a:p>
            <a:endParaRPr lang="en-US" altLang="fr-FR" sz="1400">
              <a:latin typeface="Calibri" pitchFamily="34" charset="0"/>
            </a:endParaRPr>
          </a:p>
        </p:txBody>
      </p:sp>
      <p:sp>
        <p:nvSpPr>
          <p:cNvPr id="6156" name="Rectangle 17"/>
          <p:cNvSpPr>
            <a:spLocks noChangeArrowheads="1"/>
          </p:cNvSpPr>
          <p:nvPr/>
        </p:nvSpPr>
        <p:spPr bwMode="auto">
          <a:xfrm>
            <a:off x="1974850" y="4554538"/>
            <a:ext cx="365125" cy="333375"/>
          </a:xfrm>
          <a:prstGeom prst="rect">
            <a:avLst/>
          </a:prstGeom>
          <a:noFill/>
          <a:ln w="9525">
            <a:noFill/>
            <a:miter lim="800000"/>
            <a:headEnd/>
            <a:tailEnd/>
          </a:ln>
        </p:spPr>
        <p:txBody>
          <a:bodyPr/>
          <a:lstStyle/>
          <a:p>
            <a:endParaRPr lang="en-US" altLang="fr-FR" sz="1400">
              <a:latin typeface="Calibri" pitchFamily="34" charset="0"/>
            </a:endParaRPr>
          </a:p>
        </p:txBody>
      </p:sp>
      <p:sp>
        <p:nvSpPr>
          <p:cNvPr id="6157" name="Rectangle 18"/>
          <p:cNvSpPr>
            <a:spLocks noChangeArrowheads="1"/>
          </p:cNvSpPr>
          <p:nvPr/>
        </p:nvSpPr>
        <p:spPr bwMode="auto">
          <a:xfrm>
            <a:off x="1974850" y="3959225"/>
            <a:ext cx="1798638" cy="350838"/>
          </a:xfrm>
          <a:prstGeom prst="rect">
            <a:avLst/>
          </a:prstGeom>
          <a:solidFill>
            <a:srgbClr val="0070C0"/>
          </a:solidFill>
          <a:ln w="9525">
            <a:noFill/>
            <a:miter lim="800000"/>
            <a:headEnd/>
            <a:tailEnd/>
          </a:ln>
        </p:spPr>
        <p:txBody>
          <a:bodyPr/>
          <a:lstStyle/>
          <a:p>
            <a:endParaRPr lang="en-US" altLang="fr-FR" sz="1400">
              <a:latin typeface="Calibri" pitchFamily="34" charset="0"/>
            </a:endParaRPr>
          </a:p>
        </p:txBody>
      </p:sp>
      <p:sp>
        <p:nvSpPr>
          <p:cNvPr id="6158" name="Rectangle 19"/>
          <p:cNvSpPr>
            <a:spLocks noChangeArrowheads="1"/>
          </p:cNvSpPr>
          <p:nvPr/>
        </p:nvSpPr>
        <p:spPr bwMode="auto">
          <a:xfrm>
            <a:off x="1974850" y="3959225"/>
            <a:ext cx="1798638" cy="350838"/>
          </a:xfrm>
          <a:prstGeom prst="rect">
            <a:avLst/>
          </a:prstGeom>
          <a:noFill/>
          <a:ln w="9525">
            <a:noFill/>
            <a:miter lim="800000"/>
            <a:headEnd/>
            <a:tailEnd/>
          </a:ln>
        </p:spPr>
        <p:txBody>
          <a:bodyPr/>
          <a:lstStyle/>
          <a:p>
            <a:endParaRPr lang="en-US" altLang="fr-FR" sz="1400">
              <a:latin typeface="Calibri" pitchFamily="34" charset="0"/>
            </a:endParaRPr>
          </a:p>
        </p:txBody>
      </p:sp>
      <p:sp>
        <p:nvSpPr>
          <p:cNvPr id="6159" name="Rectangle 20"/>
          <p:cNvSpPr>
            <a:spLocks noChangeArrowheads="1"/>
          </p:cNvSpPr>
          <p:nvPr/>
        </p:nvSpPr>
        <p:spPr bwMode="auto">
          <a:xfrm>
            <a:off x="1974850" y="3379788"/>
            <a:ext cx="1143000" cy="333375"/>
          </a:xfrm>
          <a:prstGeom prst="rect">
            <a:avLst/>
          </a:prstGeom>
          <a:solidFill>
            <a:srgbClr val="0070C0"/>
          </a:solidFill>
          <a:ln w="9525">
            <a:noFill/>
            <a:miter lim="800000"/>
            <a:headEnd/>
            <a:tailEnd/>
          </a:ln>
        </p:spPr>
        <p:txBody>
          <a:bodyPr/>
          <a:lstStyle/>
          <a:p>
            <a:endParaRPr lang="en-US" altLang="fr-FR" sz="1400">
              <a:latin typeface="Calibri" pitchFamily="34" charset="0"/>
            </a:endParaRPr>
          </a:p>
        </p:txBody>
      </p:sp>
      <p:sp>
        <p:nvSpPr>
          <p:cNvPr id="6160" name="Rectangle 21"/>
          <p:cNvSpPr>
            <a:spLocks noChangeArrowheads="1"/>
          </p:cNvSpPr>
          <p:nvPr/>
        </p:nvSpPr>
        <p:spPr bwMode="auto">
          <a:xfrm>
            <a:off x="1974850" y="3379788"/>
            <a:ext cx="1143000" cy="333375"/>
          </a:xfrm>
          <a:prstGeom prst="rect">
            <a:avLst/>
          </a:prstGeom>
          <a:noFill/>
          <a:ln w="9525">
            <a:noFill/>
            <a:miter lim="800000"/>
            <a:headEnd/>
            <a:tailEnd/>
          </a:ln>
        </p:spPr>
        <p:txBody>
          <a:bodyPr/>
          <a:lstStyle/>
          <a:p>
            <a:endParaRPr lang="en-US" altLang="fr-FR" sz="1400">
              <a:latin typeface="Calibri" pitchFamily="34" charset="0"/>
            </a:endParaRPr>
          </a:p>
        </p:txBody>
      </p:sp>
      <p:sp>
        <p:nvSpPr>
          <p:cNvPr id="6161" name="Rectangle 22"/>
          <p:cNvSpPr>
            <a:spLocks noChangeArrowheads="1"/>
          </p:cNvSpPr>
          <p:nvPr/>
        </p:nvSpPr>
        <p:spPr bwMode="auto">
          <a:xfrm>
            <a:off x="1974850" y="2782888"/>
            <a:ext cx="2773363" cy="350837"/>
          </a:xfrm>
          <a:prstGeom prst="rect">
            <a:avLst/>
          </a:prstGeom>
          <a:solidFill>
            <a:srgbClr val="0070C0"/>
          </a:solidFill>
          <a:ln w="9525">
            <a:noFill/>
            <a:miter lim="800000"/>
            <a:headEnd/>
            <a:tailEnd/>
          </a:ln>
        </p:spPr>
        <p:txBody>
          <a:bodyPr/>
          <a:lstStyle/>
          <a:p>
            <a:endParaRPr lang="en-US" altLang="fr-FR" sz="1400">
              <a:latin typeface="Calibri" pitchFamily="34" charset="0"/>
            </a:endParaRPr>
          </a:p>
        </p:txBody>
      </p:sp>
      <p:sp>
        <p:nvSpPr>
          <p:cNvPr id="6162" name="Rectangle 23"/>
          <p:cNvSpPr>
            <a:spLocks noChangeArrowheads="1"/>
          </p:cNvSpPr>
          <p:nvPr/>
        </p:nvSpPr>
        <p:spPr bwMode="auto">
          <a:xfrm>
            <a:off x="1974850" y="2782888"/>
            <a:ext cx="2773363" cy="350837"/>
          </a:xfrm>
          <a:prstGeom prst="rect">
            <a:avLst/>
          </a:prstGeom>
          <a:noFill/>
          <a:ln w="9525">
            <a:noFill/>
            <a:miter lim="800000"/>
            <a:headEnd/>
            <a:tailEnd/>
          </a:ln>
        </p:spPr>
        <p:txBody>
          <a:bodyPr/>
          <a:lstStyle/>
          <a:p>
            <a:endParaRPr lang="en-US" altLang="fr-FR" sz="1400">
              <a:latin typeface="Calibri" pitchFamily="34" charset="0"/>
            </a:endParaRPr>
          </a:p>
        </p:txBody>
      </p:sp>
      <p:sp>
        <p:nvSpPr>
          <p:cNvPr id="6163" name="Rectangle 24"/>
          <p:cNvSpPr>
            <a:spLocks noChangeArrowheads="1"/>
          </p:cNvSpPr>
          <p:nvPr/>
        </p:nvSpPr>
        <p:spPr bwMode="auto">
          <a:xfrm>
            <a:off x="1974850" y="2205038"/>
            <a:ext cx="2193925" cy="333375"/>
          </a:xfrm>
          <a:prstGeom prst="rect">
            <a:avLst/>
          </a:prstGeom>
          <a:solidFill>
            <a:srgbClr val="0070C0"/>
          </a:solidFill>
          <a:ln w="9525">
            <a:noFill/>
            <a:miter lim="800000"/>
            <a:headEnd/>
            <a:tailEnd/>
          </a:ln>
        </p:spPr>
        <p:txBody>
          <a:bodyPr/>
          <a:lstStyle/>
          <a:p>
            <a:endParaRPr lang="en-US" altLang="fr-FR" sz="1400">
              <a:latin typeface="Calibri" pitchFamily="34" charset="0"/>
            </a:endParaRPr>
          </a:p>
        </p:txBody>
      </p:sp>
      <p:sp>
        <p:nvSpPr>
          <p:cNvPr id="6164" name="Rectangle 25"/>
          <p:cNvSpPr>
            <a:spLocks noChangeArrowheads="1"/>
          </p:cNvSpPr>
          <p:nvPr/>
        </p:nvSpPr>
        <p:spPr bwMode="auto">
          <a:xfrm>
            <a:off x="1974850" y="2205038"/>
            <a:ext cx="2193925" cy="333375"/>
          </a:xfrm>
          <a:prstGeom prst="rect">
            <a:avLst/>
          </a:prstGeom>
          <a:noFill/>
          <a:ln w="9525">
            <a:noFill/>
            <a:miter lim="800000"/>
            <a:headEnd/>
            <a:tailEnd/>
          </a:ln>
        </p:spPr>
        <p:txBody>
          <a:bodyPr/>
          <a:lstStyle/>
          <a:p>
            <a:endParaRPr lang="en-US" altLang="fr-FR" sz="1400">
              <a:latin typeface="Calibri" pitchFamily="34" charset="0"/>
            </a:endParaRPr>
          </a:p>
        </p:txBody>
      </p:sp>
      <p:sp>
        <p:nvSpPr>
          <p:cNvPr id="6170" name="Rectangle 26"/>
          <p:cNvSpPr>
            <a:spLocks noChangeArrowheads="1"/>
          </p:cNvSpPr>
          <p:nvPr/>
        </p:nvSpPr>
        <p:spPr bwMode="auto">
          <a:xfrm>
            <a:off x="2339975" y="4554538"/>
            <a:ext cx="731838" cy="333375"/>
          </a:xfrm>
          <a:prstGeom prst="rect">
            <a:avLst/>
          </a:prstGeom>
          <a:solidFill>
            <a:srgbClr val="92D050"/>
          </a:solidFill>
          <a:ln w="9525">
            <a:noFill/>
            <a:miter lim="800000"/>
            <a:headEnd/>
            <a:tailEnd/>
          </a:ln>
        </p:spPr>
        <p:txBody>
          <a:bodyPr/>
          <a:lstStyle/>
          <a:p>
            <a:endParaRPr lang="en-US" altLang="fr-FR" sz="1400">
              <a:latin typeface="Calibri" pitchFamily="34" charset="0"/>
            </a:endParaRPr>
          </a:p>
        </p:txBody>
      </p:sp>
      <p:sp>
        <p:nvSpPr>
          <p:cNvPr id="6172" name="Rectangle 28"/>
          <p:cNvSpPr>
            <a:spLocks noChangeArrowheads="1"/>
          </p:cNvSpPr>
          <p:nvPr/>
        </p:nvSpPr>
        <p:spPr bwMode="auto">
          <a:xfrm>
            <a:off x="3773488" y="3959225"/>
            <a:ext cx="914400" cy="350838"/>
          </a:xfrm>
          <a:prstGeom prst="rect">
            <a:avLst/>
          </a:prstGeom>
          <a:solidFill>
            <a:srgbClr val="92D050"/>
          </a:solidFill>
          <a:ln w="9525">
            <a:noFill/>
            <a:miter lim="800000"/>
            <a:headEnd/>
            <a:tailEnd/>
          </a:ln>
        </p:spPr>
        <p:txBody>
          <a:bodyPr/>
          <a:lstStyle/>
          <a:p>
            <a:endParaRPr lang="en-US" altLang="fr-FR" sz="1400">
              <a:latin typeface="Calibri" pitchFamily="34" charset="0"/>
            </a:endParaRPr>
          </a:p>
        </p:txBody>
      </p:sp>
      <p:sp>
        <p:nvSpPr>
          <p:cNvPr id="6174" name="Rectangle 30"/>
          <p:cNvSpPr>
            <a:spLocks noChangeArrowheads="1"/>
          </p:cNvSpPr>
          <p:nvPr/>
        </p:nvSpPr>
        <p:spPr bwMode="auto">
          <a:xfrm>
            <a:off x="3117850" y="3379788"/>
            <a:ext cx="2209800" cy="333375"/>
          </a:xfrm>
          <a:prstGeom prst="rect">
            <a:avLst/>
          </a:prstGeom>
          <a:solidFill>
            <a:srgbClr val="92D050"/>
          </a:solidFill>
          <a:ln w="9525">
            <a:noFill/>
            <a:miter lim="800000"/>
            <a:headEnd/>
            <a:tailEnd/>
          </a:ln>
        </p:spPr>
        <p:txBody>
          <a:bodyPr/>
          <a:lstStyle/>
          <a:p>
            <a:endParaRPr lang="en-US" altLang="fr-FR" sz="1400">
              <a:latin typeface="Calibri" pitchFamily="34" charset="0"/>
            </a:endParaRPr>
          </a:p>
        </p:txBody>
      </p:sp>
      <p:sp>
        <p:nvSpPr>
          <p:cNvPr id="6176" name="Rectangle 32"/>
          <p:cNvSpPr>
            <a:spLocks noChangeArrowheads="1"/>
          </p:cNvSpPr>
          <p:nvPr/>
        </p:nvSpPr>
        <p:spPr bwMode="auto">
          <a:xfrm>
            <a:off x="4748213" y="2782888"/>
            <a:ext cx="1096962" cy="350837"/>
          </a:xfrm>
          <a:prstGeom prst="rect">
            <a:avLst/>
          </a:prstGeom>
          <a:solidFill>
            <a:srgbClr val="92D050"/>
          </a:solidFill>
          <a:ln w="9525">
            <a:noFill/>
            <a:miter lim="800000"/>
            <a:headEnd/>
            <a:tailEnd/>
          </a:ln>
        </p:spPr>
        <p:txBody>
          <a:bodyPr/>
          <a:lstStyle/>
          <a:p>
            <a:endParaRPr lang="en-US" altLang="fr-FR" sz="1400">
              <a:latin typeface="Calibri" pitchFamily="34" charset="0"/>
            </a:endParaRPr>
          </a:p>
        </p:txBody>
      </p:sp>
      <p:sp>
        <p:nvSpPr>
          <p:cNvPr id="6178" name="Rectangle 34"/>
          <p:cNvSpPr>
            <a:spLocks noChangeArrowheads="1"/>
          </p:cNvSpPr>
          <p:nvPr/>
        </p:nvSpPr>
        <p:spPr bwMode="auto">
          <a:xfrm>
            <a:off x="4168775" y="2205038"/>
            <a:ext cx="2195513" cy="333375"/>
          </a:xfrm>
          <a:prstGeom prst="rect">
            <a:avLst/>
          </a:prstGeom>
          <a:solidFill>
            <a:srgbClr val="92D050"/>
          </a:solidFill>
          <a:ln w="9525">
            <a:noFill/>
            <a:miter lim="800000"/>
            <a:headEnd/>
            <a:tailEnd/>
          </a:ln>
        </p:spPr>
        <p:txBody>
          <a:bodyPr/>
          <a:lstStyle/>
          <a:p>
            <a:endParaRPr lang="en-US" altLang="fr-FR" sz="1400">
              <a:latin typeface="Calibri" pitchFamily="34" charset="0"/>
            </a:endParaRPr>
          </a:p>
        </p:txBody>
      </p:sp>
      <p:sp>
        <p:nvSpPr>
          <p:cNvPr id="6" name="Line 36"/>
          <p:cNvSpPr>
            <a:spLocks noChangeShapeType="1"/>
          </p:cNvSpPr>
          <p:nvPr/>
        </p:nvSpPr>
        <p:spPr bwMode="auto">
          <a:xfrm>
            <a:off x="1974850" y="2081213"/>
            <a:ext cx="0" cy="2930525"/>
          </a:xfrm>
          <a:prstGeom prst="line">
            <a:avLst/>
          </a:prstGeom>
          <a:noFill/>
          <a:ln w="12700">
            <a:solidFill>
              <a:schemeClr val="tx1"/>
            </a:solidFill>
            <a:round/>
            <a:headEnd/>
            <a:tailEnd/>
          </a:ln>
        </p:spPr>
        <p:txBody>
          <a:bodyPr/>
          <a:lstStyle/>
          <a:p>
            <a:endParaRPr lang="en-GB"/>
          </a:p>
        </p:txBody>
      </p:sp>
      <p:sp>
        <p:nvSpPr>
          <p:cNvPr id="6177" name="Rectangle 43"/>
          <p:cNvSpPr>
            <a:spLocks noChangeArrowheads="1"/>
          </p:cNvSpPr>
          <p:nvPr/>
        </p:nvSpPr>
        <p:spPr bwMode="auto">
          <a:xfrm>
            <a:off x="2644775" y="5186363"/>
            <a:ext cx="315913" cy="249237"/>
          </a:xfrm>
          <a:prstGeom prst="rect">
            <a:avLst/>
          </a:prstGeom>
          <a:noFill/>
          <a:ln w="9525">
            <a:noFill/>
            <a:miter lim="800000"/>
            <a:headEnd/>
            <a:tailEnd/>
          </a:ln>
        </p:spPr>
        <p:txBody>
          <a:bodyPr wrap="none" lIns="0" tIns="0" rIns="0" bIns="0">
            <a:spAutoFit/>
          </a:bodyPr>
          <a:lstStyle/>
          <a:p>
            <a:r>
              <a:rPr lang="en-US" altLang="fr-FR" sz="1400">
                <a:solidFill>
                  <a:srgbClr val="000000"/>
                </a:solidFill>
                <a:latin typeface="Calibri" pitchFamily="34" charset="0"/>
              </a:rPr>
              <a:t> 500</a:t>
            </a:r>
            <a:endParaRPr lang="en-US" altLang="fr-FR" sz="1400">
              <a:latin typeface="Calibri" pitchFamily="34" charset="0"/>
            </a:endParaRPr>
          </a:p>
        </p:txBody>
      </p:sp>
      <p:sp>
        <p:nvSpPr>
          <p:cNvPr id="7" name="Rectangle 44"/>
          <p:cNvSpPr>
            <a:spLocks noChangeArrowheads="1"/>
          </p:cNvSpPr>
          <p:nvPr/>
        </p:nvSpPr>
        <p:spPr bwMode="auto">
          <a:xfrm>
            <a:off x="3438525" y="5186363"/>
            <a:ext cx="406400" cy="249237"/>
          </a:xfrm>
          <a:prstGeom prst="rect">
            <a:avLst/>
          </a:prstGeom>
          <a:noFill/>
          <a:ln w="9525">
            <a:noFill/>
            <a:miter lim="800000"/>
            <a:headEnd/>
            <a:tailEnd/>
          </a:ln>
        </p:spPr>
        <p:txBody>
          <a:bodyPr wrap="none" lIns="0" tIns="0" rIns="0" bIns="0">
            <a:spAutoFit/>
          </a:bodyPr>
          <a:lstStyle/>
          <a:p>
            <a:r>
              <a:rPr lang="en-US" altLang="fr-FR" sz="1400">
                <a:solidFill>
                  <a:srgbClr val="000000"/>
                </a:solidFill>
                <a:latin typeface="Calibri" pitchFamily="34" charset="0"/>
              </a:rPr>
              <a:t>1 000</a:t>
            </a:r>
            <a:endParaRPr lang="en-US" altLang="fr-FR" sz="1400">
              <a:latin typeface="Calibri" pitchFamily="34" charset="0"/>
            </a:endParaRPr>
          </a:p>
        </p:txBody>
      </p:sp>
      <p:sp>
        <p:nvSpPr>
          <p:cNvPr id="6179" name="Rectangle 45"/>
          <p:cNvSpPr>
            <a:spLocks noChangeArrowheads="1"/>
          </p:cNvSpPr>
          <p:nvPr/>
        </p:nvSpPr>
        <p:spPr bwMode="auto">
          <a:xfrm>
            <a:off x="4260850" y="5186363"/>
            <a:ext cx="406400" cy="249237"/>
          </a:xfrm>
          <a:prstGeom prst="rect">
            <a:avLst/>
          </a:prstGeom>
          <a:noFill/>
          <a:ln w="9525">
            <a:noFill/>
            <a:miter lim="800000"/>
            <a:headEnd/>
            <a:tailEnd/>
          </a:ln>
        </p:spPr>
        <p:txBody>
          <a:bodyPr wrap="none" lIns="0" tIns="0" rIns="0" bIns="0">
            <a:spAutoFit/>
          </a:bodyPr>
          <a:lstStyle/>
          <a:p>
            <a:r>
              <a:rPr lang="en-US" altLang="fr-FR" sz="1400">
                <a:solidFill>
                  <a:srgbClr val="000000"/>
                </a:solidFill>
                <a:latin typeface="Calibri" pitchFamily="34" charset="0"/>
              </a:rPr>
              <a:t>1 500</a:t>
            </a:r>
            <a:endParaRPr lang="en-US" altLang="fr-FR" sz="1400">
              <a:latin typeface="Calibri" pitchFamily="34" charset="0"/>
            </a:endParaRPr>
          </a:p>
        </p:txBody>
      </p:sp>
      <p:sp>
        <p:nvSpPr>
          <p:cNvPr id="6180" name="Rectangle 46"/>
          <p:cNvSpPr>
            <a:spLocks noChangeArrowheads="1"/>
          </p:cNvSpPr>
          <p:nvPr/>
        </p:nvSpPr>
        <p:spPr bwMode="auto">
          <a:xfrm>
            <a:off x="5083175" y="5186363"/>
            <a:ext cx="406400" cy="249237"/>
          </a:xfrm>
          <a:prstGeom prst="rect">
            <a:avLst/>
          </a:prstGeom>
          <a:noFill/>
          <a:ln w="9525">
            <a:noFill/>
            <a:miter lim="800000"/>
            <a:headEnd/>
            <a:tailEnd/>
          </a:ln>
        </p:spPr>
        <p:txBody>
          <a:bodyPr wrap="none" lIns="0" tIns="0" rIns="0" bIns="0">
            <a:spAutoFit/>
          </a:bodyPr>
          <a:lstStyle/>
          <a:p>
            <a:r>
              <a:rPr lang="en-US" altLang="fr-FR" sz="1400">
                <a:solidFill>
                  <a:srgbClr val="000000"/>
                </a:solidFill>
                <a:latin typeface="Calibri" pitchFamily="34" charset="0"/>
              </a:rPr>
              <a:t>2 000</a:t>
            </a:r>
            <a:endParaRPr lang="en-US" altLang="fr-FR" sz="1400">
              <a:latin typeface="Calibri" pitchFamily="34" charset="0"/>
            </a:endParaRPr>
          </a:p>
        </p:txBody>
      </p:sp>
      <p:sp>
        <p:nvSpPr>
          <p:cNvPr id="8" name="Rectangle 47"/>
          <p:cNvSpPr>
            <a:spLocks noChangeArrowheads="1"/>
          </p:cNvSpPr>
          <p:nvPr/>
        </p:nvSpPr>
        <p:spPr bwMode="auto">
          <a:xfrm>
            <a:off x="5921375" y="5186363"/>
            <a:ext cx="406400" cy="249237"/>
          </a:xfrm>
          <a:prstGeom prst="rect">
            <a:avLst/>
          </a:prstGeom>
          <a:noFill/>
          <a:ln w="9525">
            <a:noFill/>
            <a:miter lim="800000"/>
            <a:headEnd/>
            <a:tailEnd/>
          </a:ln>
        </p:spPr>
        <p:txBody>
          <a:bodyPr wrap="none" lIns="0" tIns="0" rIns="0" bIns="0">
            <a:spAutoFit/>
          </a:bodyPr>
          <a:lstStyle/>
          <a:p>
            <a:r>
              <a:rPr lang="en-US" altLang="fr-FR" sz="1400">
                <a:solidFill>
                  <a:srgbClr val="000000"/>
                </a:solidFill>
                <a:latin typeface="Calibri" pitchFamily="34" charset="0"/>
              </a:rPr>
              <a:t>2 500</a:t>
            </a:r>
            <a:endParaRPr lang="en-US" altLang="fr-FR" sz="1400">
              <a:latin typeface="Calibri" pitchFamily="34" charset="0"/>
            </a:endParaRPr>
          </a:p>
        </p:txBody>
      </p:sp>
      <p:sp>
        <p:nvSpPr>
          <p:cNvPr id="9" name="Rectangle 48"/>
          <p:cNvSpPr>
            <a:spLocks noChangeArrowheads="1"/>
          </p:cNvSpPr>
          <p:nvPr/>
        </p:nvSpPr>
        <p:spPr bwMode="auto">
          <a:xfrm>
            <a:off x="6745288" y="5186363"/>
            <a:ext cx="406400" cy="249237"/>
          </a:xfrm>
          <a:prstGeom prst="rect">
            <a:avLst/>
          </a:prstGeom>
          <a:noFill/>
          <a:ln w="9525">
            <a:noFill/>
            <a:miter lim="800000"/>
            <a:headEnd/>
            <a:tailEnd/>
          </a:ln>
        </p:spPr>
        <p:txBody>
          <a:bodyPr wrap="none" lIns="0" tIns="0" rIns="0" bIns="0">
            <a:spAutoFit/>
          </a:bodyPr>
          <a:lstStyle/>
          <a:p>
            <a:r>
              <a:rPr lang="en-US" altLang="fr-FR" sz="1400">
                <a:solidFill>
                  <a:srgbClr val="000000"/>
                </a:solidFill>
                <a:latin typeface="Calibri" pitchFamily="34" charset="0"/>
              </a:rPr>
              <a:t>3 000</a:t>
            </a:r>
            <a:endParaRPr lang="en-US" altLang="fr-FR" sz="1400">
              <a:latin typeface="Calibri" pitchFamily="34" charset="0"/>
            </a:endParaRPr>
          </a:p>
        </p:txBody>
      </p:sp>
      <p:sp>
        <p:nvSpPr>
          <p:cNvPr id="10" name="Rectangle 49"/>
          <p:cNvSpPr>
            <a:spLocks noChangeArrowheads="1"/>
          </p:cNvSpPr>
          <p:nvPr/>
        </p:nvSpPr>
        <p:spPr bwMode="auto">
          <a:xfrm>
            <a:off x="1249363" y="4613503"/>
            <a:ext cx="565861" cy="215444"/>
          </a:xfrm>
          <a:prstGeom prst="rect">
            <a:avLst/>
          </a:prstGeom>
          <a:noFill/>
          <a:ln w="9525">
            <a:noFill/>
            <a:miter lim="800000"/>
            <a:headEnd/>
            <a:tailEnd/>
          </a:ln>
        </p:spPr>
        <p:txBody>
          <a:bodyPr wrap="none" lIns="0" tIns="0" rIns="0" bIns="0" anchor="ctr">
            <a:spAutoFit/>
          </a:bodyPr>
          <a:lstStyle/>
          <a:p>
            <a:r>
              <a:rPr lang="en-US" altLang="fr-FR" sz="1400" dirty="0">
                <a:solidFill>
                  <a:srgbClr val="000000"/>
                </a:solidFill>
                <a:latin typeface="Calibri" pitchFamily="34" charset="0"/>
              </a:rPr>
              <a:t>Nuclear</a:t>
            </a:r>
            <a:endParaRPr lang="en-US" altLang="fr-FR" sz="1400" dirty="0">
              <a:latin typeface="Calibri" pitchFamily="34" charset="0"/>
            </a:endParaRPr>
          </a:p>
        </p:txBody>
      </p:sp>
      <p:sp>
        <p:nvSpPr>
          <p:cNvPr id="11" name="Rectangle 50"/>
          <p:cNvSpPr>
            <a:spLocks noChangeArrowheads="1"/>
          </p:cNvSpPr>
          <p:nvPr/>
        </p:nvSpPr>
        <p:spPr bwMode="auto">
          <a:xfrm>
            <a:off x="1614488" y="4026922"/>
            <a:ext cx="201978" cy="215444"/>
          </a:xfrm>
          <a:prstGeom prst="rect">
            <a:avLst/>
          </a:prstGeom>
          <a:noFill/>
          <a:ln w="9525">
            <a:noFill/>
            <a:miter lim="800000"/>
            <a:headEnd/>
            <a:tailEnd/>
          </a:ln>
        </p:spPr>
        <p:txBody>
          <a:bodyPr wrap="none" lIns="0" tIns="0" rIns="0" bIns="0" anchor="ctr">
            <a:spAutoFit/>
          </a:bodyPr>
          <a:lstStyle/>
          <a:p>
            <a:r>
              <a:rPr lang="en-US" altLang="fr-FR" sz="1400" dirty="0">
                <a:solidFill>
                  <a:srgbClr val="000000"/>
                </a:solidFill>
                <a:latin typeface="Calibri" pitchFamily="34" charset="0"/>
              </a:rPr>
              <a:t>Oil</a:t>
            </a:r>
            <a:endParaRPr lang="en-US" altLang="fr-FR" sz="1400" dirty="0">
              <a:latin typeface="Calibri" pitchFamily="34" charset="0"/>
            </a:endParaRPr>
          </a:p>
        </p:txBody>
      </p:sp>
      <p:sp>
        <p:nvSpPr>
          <p:cNvPr id="12" name="Rectangle 51"/>
          <p:cNvSpPr>
            <a:spLocks noChangeArrowheads="1"/>
          </p:cNvSpPr>
          <p:nvPr/>
        </p:nvSpPr>
        <p:spPr bwMode="auto">
          <a:xfrm>
            <a:off x="928688" y="3438753"/>
            <a:ext cx="877228" cy="215444"/>
          </a:xfrm>
          <a:prstGeom prst="rect">
            <a:avLst/>
          </a:prstGeom>
          <a:noFill/>
          <a:ln w="9525">
            <a:noFill/>
            <a:miter lim="800000"/>
            <a:headEnd/>
            <a:tailEnd/>
          </a:ln>
        </p:spPr>
        <p:txBody>
          <a:bodyPr wrap="none" lIns="0" tIns="0" rIns="0" bIns="0" anchor="ctr">
            <a:spAutoFit/>
          </a:bodyPr>
          <a:lstStyle/>
          <a:p>
            <a:r>
              <a:rPr lang="en-US" altLang="fr-FR" sz="1400" dirty="0">
                <a:solidFill>
                  <a:srgbClr val="000000"/>
                </a:solidFill>
                <a:latin typeface="Calibri" pitchFamily="34" charset="0"/>
              </a:rPr>
              <a:t>Renewables</a:t>
            </a:r>
            <a:endParaRPr lang="en-US" altLang="fr-FR" sz="1400" dirty="0">
              <a:latin typeface="Calibri" pitchFamily="34" charset="0"/>
            </a:endParaRPr>
          </a:p>
        </p:txBody>
      </p:sp>
      <p:sp>
        <p:nvSpPr>
          <p:cNvPr id="13" name="Rectangle 52"/>
          <p:cNvSpPr>
            <a:spLocks noChangeArrowheads="1"/>
          </p:cNvSpPr>
          <p:nvPr/>
        </p:nvSpPr>
        <p:spPr bwMode="auto">
          <a:xfrm>
            <a:off x="1492250" y="2850584"/>
            <a:ext cx="318998" cy="215444"/>
          </a:xfrm>
          <a:prstGeom prst="rect">
            <a:avLst/>
          </a:prstGeom>
          <a:noFill/>
          <a:ln w="9525">
            <a:noFill/>
            <a:miter lim="800000"/>
            <a:headEnd/>
            <a:tailEnd/>
          </a:ln>
        </p:spPr>
        <p:txBody>
          <a:bodyPr wrap="none" lIns="0" tIns="0" rIns="0" bIns="0" anchor="ctr">
            <a:spAutoFit/>
          </a:bodyPr>
          <a:lstStyle/>
          <a:p>
            <a:r>
              <a:rPr lang="en-US" altLang="fr-FR" sz="1400" dirty="0">
                <a:solidFill>
                  <a:srgbClr val="000000"/>
                </a:solidFill>
                <a:latin typeface="Calibri" pitchFamily="34" charset="0"/>
              </a:rPr>
              <a:t>Coal</a:t>
            </a:r>
            <a:endParaRPr lang="en-US" altLang="fr-FR" sz="1400" dirty="0">
              <a:latin typeface="Calibri" pitchFamily="34" charset="0"/>
            </a:endParaRPr>
          </a:p>
        </p:txBody>
      </p:sp>
      <p:sp>
        <p:nvSpPr>
          <p:cNvPr id="6187" name="Rectangle 53"/>
          <p:cNvSpPr>
            <a:spLocks noChangeArrowheads="1"/>
          </p:cNvSpPr>
          <p:nvPr/>
        </p:nvSpPr>
        <p:spPr bwMode="auto">
          <a:xfrm>
            <a:off x="1538288" y="2264003"/>
            <a:ext cx="270908" cy="215444"/>
          </a:xfrm>
          <a:prstGeom prst="rect">
            <a:avLst/>
          </a:prstGeom>
          <a:noFill/>
          <a:ln w="9525">
            <a:noFill/>
            <a:miter lim="800000"/>
            <a:headEnd/>
            <a:tailEnd/>
          </a:ln>
        </p:spPr>
        <p:txBody>
          <a:bodyPr wrap="none" lIns="0" tIns="0" rIns="0" bIns="0" anchor="ctr">
            <a:spAutoFit/>
          </a:bodyPr>
          <a:lstStyle/>
          <a:p>
            <a:r>
              <a:rPr lang="en-US" altLang="fr-FR" sz="1400" dirty="0">
                <a:solidFill>
                  <a:srgbClr val="000000"/>
                </a:solidFill>
                <a:latin typeface="Calibri" pitchFamily="34" charset="0"/>
              </a:rPr>
              <a:t>Gas</a:t>
            </a:r>
            <a:endParaRPr lang="en-US" altLang="fr-FR" sz="1400" dirty="0">
              <a:latin typeface="Calibri" pitchFamily="34" charset="0"/>
            </a:endParaRPr>
          </a:p>
        </p:txBody>
      </p:sp>
      <p:sp>
        <p:nvSpPr>
          <p:cNvPr id="6188" name="Rectangle 54"/>
          <p:cNvSpPr>
            <a:spLocks noChangeArrowheads="1"/>
          </p:cNvSpPr>
          <p:nvPr/>
        </p:nvSpPr>
        <p:spPr bwMode="auto">
          <a:xfrm>
            <a:off x="6524625" y="5426075"/>
            <a:ext cx="396875" cy="249238"/>
          </a:xfrm>
          <a:prstGeom prst="rect">
            <a:avLst/>
          </a:prstGeom>
          <a:noFill/>
          <a:ln w="9525">
            <a:noFill/>
            <a:miter lim="800000"/>
            <a:headEnd/>
            <a:tailEnd/>
          </a:ln>
        </p:spPr>
        <p:txBody>
          <a:bodyPr wrap="none" lIns="0" tIns="0" rIns="0" bIns="0">
            <a:spAutoFit/>
          </a:bodyPr>
          <a:lstStyle/>
          <a:p>
            <a:r>
              <a:rPr lang="en-US" altLang="fr-FR" sz="1400">
                <a:solidFill>
                  <a:srgbClr val="000000"/>
                </a:solidFill>
                <a:latin typeface="Calibri" pitchFamily="34" charset="0"/>
              </a:rPr>
              <a:t>Mtoe</a:t>
            </a:r>
            <a:endParaRPr lang="en-US" altLang="fr-FR" sz="1400">
              <a:latin typeface="Calibri" pitchFamily="34" charset="0"/>
            </a:endParaRPr>
          </a:p>
        </p:txBody>
      </p:sp>
      <p:sp>
        <p:nvSpPr>
          <p:cNvPr id="6189" name="Rectangle 55"/>
          <p:cNvSpPr>
            <a:spLocks noChangeArrowheads="1"/>
          </p:cNvSpPr>
          <p:nvPr/>
        </p:nvSpPr>
        <p:spPr bwMode="auto">
          <a:xfrm>
            <a:off x="7291388" y="2125663"/>
            <a:ext cx="92075" cy="104775"/>
          </a:xfrm>
          <a:prstGeom prst="rect">
            <a:avLst/>
          </a:prstGeom>
          <a:solidFill>
            <a:srgbClr val="0070C0"/>
          </a:solidFill>
          <a:ln w="9525">
            <a:noFill/>
            <a:miter lim="800000"/>
            <a:headEnd/>
            <a:tailEnd/>
          </a:ln>
        </p:spPr>
        <p:txBody>
          <a:bodyPr/>
          <a:lstStyle/>
          <a:p>
            <a:endParaRPr lang="en-US" altLang="fr-FR" sz="1400">
              <a:latin typeface="Calibri" pitchFamily="34" charset="0"/>
            </a:endParaRPr>
          </a:p>
        </p:txBody>
      </p:sp>
      <p:sp>
        <p:nvSpPr>
          <p:cNvPr id="6190" name="Rectangle 57"/>
          <p:cNvSpPr>
            <a:spLocks noChangeArrowheads="1"/>
          </p:cNvSpPr>
          <p:nvPr/>
        </p:nvSpPr>
        <p:spPr bwMode="auto">
          <a:xfrm>
            <a:off x="7462838" y="2063750"/>
            <a:ext cx="784225" cy="249238"/>
          </a:xfrm>
          <a:prstGeom prst="rect">
            <a:avLst/>
          </a:prstGeom>
          <a:noFill/>
          <a:ln w="9525">
            <a:noFill/>
            <a:miter lim="800000"/>
            <a:headEnd/>
            <a:tailEnd/>
          </a:ln>
        </p:spPr>
        <p:txBody>
          <a:bodyPr wrap="none" lIns="0" tIns="0" rIns="0" bIns="0">
            <a:spAutoFit/>
          </a:bodyPr>
          <a:lstStyle/>
          <a:p>
            <a:r>
              <a:rPr lang="en-US" altLang="fr-FR" sz="1400">
                <a:solidFill>
                  <a:srgbClr val="000000"/>
                </a:solidFill>
                <a:latin typeface="Calibri" pitchFamily="34" charset="0"/>
              </a:rPr>
              <a:t>1987-2011</a:t>
            </a:r>
            <a:endParaRPr lang="en-US" altLang="fr-FR" sz="1400">
              <a:latin typeface="Calibri" pitchFamily="34" charset="0"/>
            </a:endParaRPr>
          </a:p>
        </p:txBody>
      </p:sp>
      <p:grpSp>
        <p:nvGrpSpPr>
          <p:cNvPr id="5" name="Group 59"/>
          <p:cNvGrpSpPr>
            <a:grpSpLocks/>
          </p:cNvGrpSpPr>
          <p:nvPr/>
        </p:nvGrpSpPr>
        <p:grpSpPr bwMode="auto">
          <a:xfrm>
            <a:off x="7291388" y="2414588"/>
            <a:ext cx="955675" cy="249237"/>
            <a:chOff x="7291879" y="2415146"/>
            <a:chExt cx="955190" cy="248483"/>
          </a:xfrm>
        </p:grpSpPr>
        <p:sp>
          <p:nvSpPr>
            <p:cNvPr id="6192" name="Rectangle 58"/>
            <p:cNvSpPr>
              <a:spLocks noChangeArrowheads="1"/>
            </p:cNvSpPr>
            <p:nvPr/>
          </p:nvSpPr>
          <p:spPr bwMode="auto">
            <a:xfrm>
              <a:off x="7291879" y="2476731"/>
              <a:ext cx="91440" cy="105240"/>
            </a:xfrm>
            <a:prstGeom prst="rect">
              <a:avLst/>
            </a:prstGeom>
            <a:solidFill>
              <a:srgbClr val="92D050"/>
            </a:solidFill>
            <a:ln w="9525">
              <a:noFill/>
              <a:miter lim="800000"/>
              <a:headEnd/>
              <a:tailEnd/>
            </a:ln>
          </p:spPr>
          <p:txBody>
            <a:bodyPr/>
            <a:lstStyle/>
            <a:p>
              <a:endParaRPr lang="en-US" altLang="fr-FR" sz="1400">
                <a:latin typeface="Calibri" pitchFamily="34" charset="0"/>
              </a:endParaRPr>
            </a:p>
          </p:txBody>
        </p:sp>
        <p:sp>
          <p:nvSpPr>
            <p:cNvPr id="6193" name="Rectangle 60"/>
            <p:cNvSpPr>
              <a:spLocks noChangeArrowheads="1"/>
            </p:cNvSpPr>
            <p:nvPr/>
          </p:nvSpPr>
          <p:spPr bwMode="auto">
            <a:xfrm>
              <a:off x="7462209" y="2415146"/>
              <a:ext cx="784860" cy="248483"/>
            </a:xfrm>
            <a:prstGeom prst="rect">
              <a:avLst/>
            </a:prstGeom>
            <a:noFill/>
            <a:ln w="9525">
              <a:noFill/>
              <a:miter lim="800000"/>
              <a:headEnd/>
              <a:tailEnd/>
            </a:ln>
          </p:spPr>
          <p:txBody>
            <a:bodyPr wrap="none" lIns="0" tIns="0" rIns="0" bIns="0">
              <a:spAutoFit/>
            </a:bodyPr>
            <a:lstStyle/>
            <a:p>
              <a:r>
                <a:rPr lang="en-US" altLang="fr-FR" sz="1400">
                  <a:solidFill>
                    <a:srgbClr val="000000"/>
                  </a:solidFill>
                  <a:latin typeface="Calibri" pitchFamily="34" charset="0"/>
                </a:rPr>
                <a:t>2011-2035</a:t>
              </a:r>
              <a:endParaRPr lang="en-US" altLang="fr-FR" sz="1400">
                <a:latin typeface="Calibri" pitchFamily="34" charset="0"/>
              </a:endParaRPr>
            </a:p>
          </p:txBody>
        </p:sp>
      </p:grpSp>
      <p:sp>
        <p:nvSpPr>
          <p:cNvPr id="50" name="Text Placeholder 3"/>
          <p:cNvSpPr txBox="1">
            <a:spLocks/>
          </p:cNvSpPr>
          <p:nvPr/>
        </p:nvSpPr>
        <p:spPr bwMode="auto">
          <a:xfrm>
            <a:off x="570016" y="6108172"/>
            <a:ext cx="8573984" cy="405658"/>
          </a:xfrm>
          <a:prstGeom prst="rect">
            <a:avLst/>
          </a:prstGeom>
          <a:noFill/>
          <a:ln w="9525">
            <a:noFill/>
            <a:miter lim="800000"/>
            <a:headEnd/>
            <a:tailEnd/>
          </a:ln>
        </p:spPr>
        <p:txBody>
          <a:bodyPr vert="horz" wrap="square" lIns="108000" tIns="46038" rIns="108000" bIns="46038" numCol="1" anchor="ctr" anchorCtr="0" compatLnSpc="1">
            <a:prstTxWarp prst="textNoShape">
              <a:avLst/>
            </a:prstTxWarp>
          </a:bodyPr>
          <a:lstStyle/>
          <a:p>
            <a:pPr lvl="0" algn="ctr" eaLnBrk="0" hangingPunct="0">
              <a:buClr>
                <a:srgbClr val="FFC000"/>
              </a:buClr>
              <a:buSzPct val="90000"/>
              <a:defRPr/>
            </a:pPr>
            <a:endParaRPr kumimoji="1" lang="en-US" sz="2000" b="1" i="1" dirty="0" smtClean="0">
              <a:solidFill>
                <a:srgbClr val="C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78"/>
                                        </p:tgtEl>
                                        <p:attrNameLst>
                                          <p:attrName>style.visibility</p:attrName>
                                        </p:attrNameLst>
                                      </p:cBhvr>
                                      <p:to>
                                        <p:strVal val="visible"/>
                                      </p:to>
                                    </p:set>
                                    <p:animEffect transition="in" filter="wipe(left)">
                                      <p:cBhvr>
                                        <p:cTn id="7" dur="1000"/>
                                        <p:tgtEl>
                                          <p:spTgt spid="617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76"/>
                                        </p:tgtEl>
                                        <p:attrNameLst>
                                          <p:attrName>style.visibility</p:attrName>
                                        </p:attrNameLst>
                                      </p:cBhvr>
                                      <p:to>
                                        <p:strVal val="visible"/>
                                      </p:to>
                                    </p:set>
                                    <p:animEffect transition="in" filter="wipe(left)">
                                      <p:cBhvr>
                                        <p:cTn id="10" dur="1000"/>
                                        <p:tgtEl>
                                          <p:spTgt spid="617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174"/>
                                        </p:tgtEl>
                                        <p:attrNameLst>
                                          <p:attrName>style.visibility</p:attrName>
                                        </p:attrNameLst>
                                      </p:cBhvr>
                                      <p:to>
                                        <p:strVal val="visible"/>
                                      </p:to>
                                    </p:set>
                                    <p:animEffect transition="in" filter="wipe(left)">
                                      <p:cBhvr>
                                        <p:cTn id="13" dur="1000"/>
                                        <p:tgtEl>
                                          <p:spTgt spid="617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172"/>
                                        </p:tgtEl>
                                        <p:attrNameLst>
                                          <p:attrName>style.visibility</p:attrName>
                                        </p:attrNameLst>
                                      </p:cBhvr>
                                      <p:to>
                                        <p:strVal val="visible"/>
                                      </p:to>
                                    </p:set>
                                    <p:animEffect transition="in" filter="wipe(left)">
                                      <p:cBhvr>
                                        <p:cTn id="16" dur="1000"/>
                                        <p:tgtEl>
                                          <p:spTgt spid="617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170"/>
                                        </p:tgtEl>
                                        <p:attrNameLst>
                                          <p:attrName>style.visibility</p:attrName>
                                        </p:attrNameLst>
                                      </p:cBhvr>
                                      <p:to>
                                        <p:strVal val="visible"/>
                                      </p:to>
                                    </p:set>
                                    <p:animEffect transition="in" filter="wipe(left)">
                                      <p:cBhvr>
                                        <p:cTn id="19" dur="1000"/>
                                        <p:tgtEl>
                                          <p:spTgt spid="6170"/>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6170" grpId="0" animBg="1"/>
      <p:bldP spid="6172" grpId="0" animBg="1"/>
      <p:bldP spid="6174" grpId="0" animBg="1"/>
      <p:bldP spid="6176" grpId="0" animBg="1"/>
      <p:bldP spid="617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Placeholder 8"/>
          <p:cNvSpPr>
            <a:spLocks noGrp="1"/>
          </p:cNvSpPr>
          <p:nvPr>
            <p:ph type="body" sz="quarter" idx="4294967295"/>
          </p:nvPr>
        </p:nvSpPr>
        <p:spPr>
          <a:xfrm>
            <a:off x="0" y="5915690"/>
            <a:ext cx="9144000" cy="728473"/>
          </a:xfrm>
          <a:prstGeom prst="rect">
            <a:avLst/>
          </a:prstGeom>
        </p:spPr>
        <p:txBody>
          <a:bodyPr/>
          <a:lstStyle/>
          <a:p>
            <a:pPr marL="0" indent="0" algn="ctr">
              <a:buNone/>
            </a:pPr>
            <a:r>
              <a:rPr lang="en-US" sz="2000" i="1" dirty="0" smtClean="0"/>
              <a:t>Growth in US shale gas output since 2005 is equivalent to the total production of Qatar, Kuwait, UAE and Iraq </a:t>
            </a:r>
            <a:r>
              <a:rPr lang="en-US" sz="2000" i="1" u="sng" dirty="0" smtClean="0"/>
              <a:t>combined</a:t>
            </a:r>
            <a:r>
              <a:rPr lang="en-US" sz="2000" i="1" dirty="0" smtClean="0"/>
              <a:t>; </a:t>
            </a:r>
            <a:r>
              <a:rPr lang="en-US" sz="2000" i="1" dirty="0" smtClean="0">
                <a:solidFill>
                  <a:schemeClr val="bg1"/>
                </a:solidFill>
              </a:rPr>
              <a:t>while shale oil output is equal to that of Iraq</a:t>
            </a:r>
            <a:endParaRPr lang="en-GB" sz="2000" i="1" dirty="0">
              <a:solidFill>
                <a:schemeClr val="bg1"/>
              </a:solidFill>
            </a:endParaRPr>
          </a:p>
        </p:txBody>
      </p:sp>
      <p:sp>
        <p:nvSpPr>
          <p:cNvPr id="2" name="Title 1"/>
          <p:cNvSpPr>
            <a:spLocks noGrp="1"/>
          </p:cNvSpPr>
          <p:nvPr>
            <p:ph type="title"/>
          </p:nvPr>
        </p:nvSpPr>
        <p:spPr>
          <a:xfrm>
            <a:off x="168275" y="0"/>
            <a:ext cx="7346950" cy="1250950"/>
          </a:xfrm>
        </p:spPr>
        <p:txBody>
          <a:bodyPr/>
          <a:lstStyle/>
          <a:p>
            <a:r>
              <a:rPr lang="en-US" dirty="0" smtClean="0"/>
              <a:t>Unconventional oil and gas has made a major contribution to global production</a:t>
            </a:r>
            <a:endParaRPr lang="en-GB" dirty="0"/>
          </a:p>
        </p:txBody>
      </p:sp>
      <p:sp>
        <p:nvSpPr>
          <p:cNvPr id="1072" name="Line 48"/>
          <p:cNvSpPr>
            <a:spLocks noChangeShapeType="1"/>
          </p:cNvSpPr>
          <p:nvPr/>
        </p:nvSpPr>
        <p:spPr bwMode="auto">
          <a:xfrm>
            <a:off x="1489226" y="4837191"/>
            <a:ext cx="2774074" cy="1684"/>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Line 49"/>
          <p:cNvSpPr>
            <a:spLocks noChangeShapeType="1"/>
          </p:cNvSpPr>
          <p:nvPr/>
        </p:nvSpPr>
        <p:spPr bwMode="auto">
          <a:xfrm>
            <a:off x="1489226" y="4328803"/>
            <a:ext cx="2774074" cy="1684"/>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Line 50"/>
          <p:cNvSpPr>
            <a:spLocks noChangeShapeType="1"/>
          </p:cNvSpPr>
          <p:nvPr/>
        </p:nvSpPr>
        <p:spPr bwMode="auto">
          <a:xfrm>
            <a:off x="1489226" y="3837249"/>
            <a:ext cx="2774074" cy="1684"/>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Line 51"/>
          <p:cNvSpPr>
            <a:spLocks noChangeShapeType="1"/>
          </p:cNvSpPr>
          <p:nvPr/>
        </p:nvSpPr>
        <p:spPr bwMode="auto">
          <a:xfrm>
            <a:off x="1489226" y="3328860"/>
            <a:ext cx="2774074" cy="1684"/>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6" name="Line 52"/>
          <p:cNvSpPr>
            <a:spLocks noChangeShapeType="1"/>
          </p:cNvSpPr>
          <p:nvPr/>
        </p:nvSpPr>
        <p:spPr bwMode="auto">
          <a:xfrm>
            <a:off x="1489226" y="2838989"/>
            <a:ext cx="2774074" cy="1684"/>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7" name="Line 53"/>
          <p:cNvSpPr>
            <a:spLocks noChangeShapeType="1"/>
          </p:cNvSpPr>
          <p:nvPr/>
        </p:nvSpPr>
        <p:spPr bwMode="auto">
          <a:xfrm>
            <a:off x="1489226" y="2330601"/>
            <a:ext cx="2774074" cy="1684"/>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8" name="Rectangle 54"/>
          <p:cNvSpPr>
            <a:spLocks noChangeArrowheads="1"/>
          </p:cNvSpPr>
          <p:nvPr/>
        </p:nvSpPr>
        <p:spPr bwMode="auto">
          <a:xfrm>
            <a:off x="2322751" y="2926526"/>
            <a:ext cx="1104854" cy="2400535"/>
          </a:xfrm>
          <a:prstGeom prst="rect">
            <a:avLst/>
          </a:prstGeom>
          <a:solidFill>
            <a:srgbClr val="A18CBA"/>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79" name="Rectangle 55"/>
          <p:cNvSpPr>
            <a:spLocks noChangeArrowheads="1"/>
          </p:cNvSpPr>
          <p:nvPr/>
        </p:nvSpPr>
        <p:spPr bwMode="auto">
          <a:xfrm>
            <a:off x="2322751" y="2926526"/>
            <a:ext cx="1104854" cy="24005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80" name="Line 56"/>
          <p:cNvSpPr>
            <a:spLocks noChangeShapeType="1"/>
          </p:cNvSpPr>
          <p:nvPr/>
        </p:nvSpPr>
        <p:spPr bwMode="auto">
          <a:xfrm>
            <a:off x="1489226" y="5327061"/>
            <a:ext cx="2774074" cy="168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2" name="Line 58"/>
          <p:cNvSpPr>
            <a:spLocks noChangeShapeType="1"/>
          </p:cNvSpPr>
          <p:nvPr/>
        </p:nvSpPr>
        <p:spPr bwMode="auto">
          <a:xfrm flipV="1">
            <a:off x="4263299" y="5327061"/>
            <a:ext cx="2171" cy="5218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3" name="Rectangle 59"/>
          <p:cNvSpPr>
            <a:spLocks noChangeArrowheads="1"/>
          </p:cNvSpPr>
          <p:nvPr/>
        </p:nvSpPr>
        <p:spPr bwMode="auto">
          <a:xfrm>
            <a:off x="1247496" y="5222690"/>
            <a:ext cx="91371"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4" name="Rectangle 60"/>
          <p:cNvSpPr>
            <a:spLocks noChangeArrowheads="1"/>
          </p:cNvSpPr>
          <p:nvPr/>
        </p:nvSpPr>
        <p:spPr bwMode="auto">
          <a:xfrm>
            <a:off x="1156126" y="4731136"/>
            <a:ext cx="18274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5" name="Rectangle 61"/>
          <p:cNvSpPr>
            <a:spLocks noChangeArrowheads="1"/>
          </p:cNvSpPr>
          <p:nvPr/>
        </p:nvSpPr>
        <p:spPr bwMode="auto">
          <a:xfrm>
            <a:off x="1064756" y="4222748"/>
            <a:ext cx="27411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6" name="Rectangle 62"/>
          <p:cNvSpPr>
            <a:spLocks noChangeArrowheads="1"/>
          </p:cNvSpPr>
          <p:nvPr/>
        </p:nvSpPr>
        <p:spPr bwMode="auto">
          <a:xfrm>
            <a:off x="1064756" y="3732877"/>
            <a:ext cx="27411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150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7" name="Rectangle 63"/>
          <p:cNvSpPr>
            <a:spLocks noChangeArrowheads="1"/>
          </p:cNvSpPr>
          <p:nvPr/>
        </p:nvSpPr>
        <p:spPr bwMode="auto">
          <a:xfrm>
            <a:off x="1064756" y="3224489"/>
            <a:ext cx="27411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8" name="Rectangle 64"/>
          <p:cNvSpPr>
            <a:spLocks noChangeArrowheads="1"/>
          </p:cNvSpPr>
          <p:nvPr/>
        </p:nvSpPr>
        <p:spPr bwMode="auto">
          <a:xfrm>
            <a:off x="1064756" y="2732935"/>
            <a:ext cx="27411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250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9" name="Rectangle 65"/>
          <p:cNvSpPr>
            <a:spLocks noChangeArrowheads="1"/>
          </p:cNvSpPr>
          <p:nvPr/>
        </p:nvSpPr>
        <p:spPr bwMode="auto">
          <a:xfrm>
            <a:off x="1064756" y="2224547"/>
            <a:ext cx="27411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0" name="Rectangle 66"/>
          <p:cNvSpPr>
            <a:spLocks noChangeArrowheads="1"/>
          </p:cNvSpPr>
          <p:nvPr/>
        </p:nvSpPr>
        <p:spPr bwMode="auto">
          <a:xfrm>
            <a:off x="2683076" y="5449950"/>
            <a:ext cx="27090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Calibri" pitchFamily="34" charset="0"/>
                <a:cs typeface="Arial" pitchFamily="34" charset="0"/>
              </a:rPr>
              <a:t>Gas</a:t>
            </a:r>
            <a:endParaRPr kumimoji="0" lang="en-US"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091" name="Rectangle 67"/>
          <p:cNvSpPr>
            <a:spLocks noChangeArrowheads="1"/>
          </p:cNvSpPr>
          <p:nvPr/>
        </p:nvSpPr>
        <p:spPr bwMode="auto">
          <a:xfrm>
            <a:off x="591998" y="2229599"/>
            <a:ext cx="31258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Calibri" pitchFamily="34" charset="0"/>
                <a:cs typeface="Arial" pitchFamily="34" charset="0"/>
              </a:rPr>
              <a:t>bcm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2" name="Line 68"/>
          <p:cNvSpPr>
            <a:spLocks noChangeShapeType="1"/>
          </p:cNvSpPr>
          <p:nvPr/>
        </p:nvSpPr>
        <p:spPr bwMode="auto">
          <a:xfrm>
            <a:off x="4623626" y="4837191"/>
            <a:ext cx="2795781" cy="1684"/>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3" name="Line 69"/>
          <p:cNvSpPr>
            <a:spLocks noChangeShapeType="1"/>
          </p:cNvSpPr>
          <p:nvPr/>
        </p:nvSpPr>
        <p:spPr bwMode="auto">
          <a:xfrm>
            <a:off x="4623626" y="4328803"/>
            <a:ext cx="2795781" cy="1684"/>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4" name="Line 70"/>
          <p:cNvSpPr>
            <a:spLocks noChangeShapeType="1"/>
          </p:cNvSpPr>
          <p:nvPr/>
        </p:nvSpPr>
        <p:spPr bwMode="auto">
          <a:xfrm>
            <a:off x="4623626" y="3837249"/>
            <a:ext cx="2795781" cy="1684"/>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5" name="Line 71"/>
          <p:cNvSpPr>
            <a:spLocks noChangeShapeType="1"/>
          </p:cNvSpPr>
          <p:nvPr/>
        </p:nvSpPr>
        <p:spPr bwMode="auto">
          <a:xfrm>
            <a:off x="4623626" y="3328860"/>
            <a:ext cx="2795781" cy="1684"/>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6" name="Line 72"/>
          <p:cNvSpPr>
            <a:spLocks noChangeShapeType="1"/>
          </p:cNvSpPr>
          <p:nvPr/>
        </p:nvSpPr>
        <p:spPr bwMode="auto">
          <a:xfrm>
            <a:off x="4623626" y="2838989"/>
            <a:ext cx="2795781" cy="1684"/>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7" name="Line 73"/>
          <p:cNvSpPr>
            <a:spLocks noChangeShapeType="1"/>
          </p:cNvSpPr>
          <p:nvPr/>
        </p:nvSpPr>
        <p:spPr bwMode="auto">
          <a:xfrm>
            <a:off x="4623626" y="2330601"/>
            <a:ext cx="2795781" cy="1684"/>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8" name="Rectangle 74"/>
          <p:cNvSpPr>
            <a:spLocks noChangeArrowheads="1"/>
          </p:cNvSpPr>
          <p:nvPr/>
        </p:nvSpPr>
        <p:spPr bwMode="auto">
          <a:xfrm>
            <a:off x="5457150" y="2278416"/>
            <a:ext cx="1128732" cy="3048646"/>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99" name="Line 75"/>
          <p:cNvSpPr>
            <a:spLocks noChangeShapeType="1"/>
          </p:cNvSpPr>
          <p:nvPr/>
        </p:nvSpPr>
        <p:spPr bwMode="auto">
          <a:xfrm>
            <a:off x="4623626" y="5327061"/>
            <a:ext cx="2795781" cy="168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0" name="Line 76"/>
          <p:cNvSpPr>
            <a:spLocks noChangeShapeType="1"/>
          </p:cNvSpPr>
          <p:nvPr/>
        </p:nvSpPr>
        <p:spPr bwMode="auto">
          <a:xfrm flipV="1">
            <a:off x="4623626" y="5327061"/>
            <a:ext cx="2171" cy="5218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1" name="Line 77"/>
          <p:cNvSpPr>
            <a:spLocks noChangeShapeType="1"/>
          </p:cNvSpPr>
          <p:nvPr/>
        </p:nvSpPr>
        <p:spPr bwMode="auto">
          <a:xfrm flipV="1">
            <a:off x="7419405" y="5327061"/>
            <a:ext cx="2171" cy="5218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2" name="Rectangle 78"/>
          <p:cNvSpPr>
            <a:spLocks noChangeArrowheads="1"/>
          </p:cNvSpPr>
          <p:nvPr/>
        </p:nvSpPr>
        <p:spPr bwMode="auto">
          <a:xfrm>
            <a:off x="7621275" y="5222690"/>
            <a:ext cx="473199" cy="33331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3" name="Rectangle 79"/>
          <p:cNvSpPr>
            <a:spLocks noChangeArrowheads="1"/>
          </p:cNvSpPr>
          <p:nvPr/>
        </p:nvSpPr>
        <p:spPr bwMode="auto">
          <a:xfrm>
            <a:off x="7621275" y="4731136"/>
            <a:ext cx="473199" cy="33331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4" name="Rectangle 80"/>
          <p:cNvSpPr>
            <a:spLocks noChangeArrowheads="1"/>
          </p:cNvSpPr>
          <p:nvPr/>
        </p:nvSpPr>
        <p:spPr bwMode="auto">
          <a:xfrm>
            <a:off x="7621275" y="4222748"/>
            <a:ext cx="473199" cy="33331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5" name="Rectangle 81"/>
          <p:cNvSpPr>
            <a:spLocks noChangeArrowheads="1"/>
          </p:cNvSpPr>
          <p:nvPr/>
        </p:nvSpPr>
        <p:spPr bwMode="auto">
          <a:xfrm>
            <a:off x="7621275" y="3732877"/>
            <a:ext cx="473199" cy="33331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6" name="Rectangle 82"/>
          <p:cNvSpPr>
            <a:spLocks noChangeArrowheads="1"/>
          </p:cNvSpPr>
          <p:nvPr/>
        </p:nvSpPr>
        <p:spPr bwMode="auto">
          <a:xfrm>
            <a:off x="7621275" y="3224489"/>
            <a:ext cx="473199" cy="33331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7" name="Rectangle 83"/>
          <p:cNvSpPr>
            <a:spLocks noChangeArrowheads="1"/>
          </p:cNvSpPr>
          <p:nvPr/>
        </p:nvSpPr>
        <p:spPr bwMode="auto">
          <a:xfrm>
            <a:off x="7621275" y="2732935"/>
            <a:ext cx="473199" cy="33331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8" name="Rectangle 84"/>
          <p:cNvSpPr>
            <a:spLocks noChangeArrowheads="1"/>
          </p:cNvSpPr>
          <p:nvPr/>
        </p:nvSpPr>
        <p:spPr bwMode="auto">
          <a:xfrm>
            <a:off x="7621275" y="2224547"/>
            <a:ext cx="473199" cy="33331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9" name="Rectangle 85"/>
          <p:cNvSpPr>
            <a:spLocks noChangeArrowheads="1"/>
          </p:cNvSpPr>
          <p:nvPr/>
        </p:nvSpPr>
        <p:spPr bwMode="auto">
          <a:xfrm>
            <a:off x="5886935" y="5449950"/>
            <a:ext cx="20197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Calibri" pitchFamily="34" charset="0"/>
                <a:cs typeface="Arial" pitchFamily="34" charset="0"/>
              </a:rPr>
              <a:t>Oil</a:t>
            </a:r>
            <a:endParaRPr kumimoji="0" lang="en-US"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110" name="Rectangle 86"/>
          <p:cNvSpPr>
            <a:spLocks noChangeArrowheads="1"/>
          </p:cNvSpPr>
          <p:nvPr/>
        </p:nvSpPr>
        <p:spPr bwMode="auto">
          <a:xfrm>
            <a:off x="8002227" y="2220074"/>
            <a:ext cx="455973"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Calibri" pitchFamily="34" charset="0"/>
                <a:cs typeface="Arial" pitchFamily="34" charset="0"/>
              </a:rPr>
              <a:t>mb</a:t>
            </a:r>
            <a:r>
              <a:rPr kumimoji="0" lang="en-US" sz="1400" b="0" i="0" u="none" strike="noStrike" cap="none" normalizeH="0" baseline="0" dirty="0" smtClean="0">
                <a:ln>
                  <a:noFill/>
                </a:ln>
                <a:solidFill>
                  <a:srgbClr val="000000"/>
                </a:solidFill>
                <a:effectLst/>
                <a:latin typeface="Calibri" pitchFamily="34" charset="0"/>
                <a:cs typeface="Arial" pitchFamily="34" charset="0"/>
              </a:rPr>
              <a:t>/d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Text Placeholder 2"/>
          <p:cNvSpPr>
            <a:spLocks noGrp="1"/>
          </p:cNvSpPr>
          <p:nvPr>
            <p:ph type="body" sz="quarter" idx="10"/>
          </p:nvPr>
        </p:nvSpPr>
        <p:spPr>
          <a:xfrm>
            <a:off x="0" y="1396800"/>
            <a:ext cx="9144000" cy="399600"/>
          </a:xfrm>
        </p:spPr>
        <p:txBody>
          <a:bodyPr/>
          <a:lstStyle/>
          <a:p>
            <a:pPr algn="ctr">
              <a:buNone/>
            </a:pPr>
            <a:r>
              <a:rPr lang="en-US" sz="2000" dirty="0" smtClean="0">
                <a:solidFill>
                  <a:srgbClr val="0070C0"/>
                </a:solidFill>
              </a:rPr>
              <a:t>US shale gas and shale oil production increases: 2005-2014</a:t>
            </a:r>
            <a:endParaRPr lang="en-US" sz="2000" dirty="0">
              <a:solidFill>
                <a:srgbClr val="0070C0"/>
              </a:solidFill>
            </a:endParaRPr>
          </a:p>
        </p:txBody>
      </p:sp>
      <p:sp>
        <p:nvSpPr>
          <p:cNvPr id="52" name="TextBox 51"/>
          <p:cNvSpPr txBox="1"/>
          <p:nvPr/>
        </p:nvSpPr>
        <p:spPr>
          <a:xfrm>
            <a:off x="4252561" y="6219825"/>
            <a:ext cx="4881914" cy="400110"/>
          </a:xfrm>
          <a:prstGeom prst="rect">
            <a:avLst/>
          </a:prstGeom>
          <a:noFill/>
        </p:spPr>
        <p:txBody>
          <a:bodyPr wrap="none" rtlCol="0">
            <a:spAutoFit/>
          </a:bodyPr>
          <a:lstStyle/>
          <a:p>
            <a:r>
              <a:rPr lang="en-US" sz="2000" b="1" i="1" dirty="0" smtClean="0">
                <a:solidFill>
                  <a:srgbClr val="C00000"/>
                </a:solidFill>
                <a:latin typeface="Calibri" pitchFamily="34" charset="0"/>
              </a:rPr>
              <a:t>while shale oil output is equal to that of Iraq</a:t>
            </a:r>
            <a:endParaRPr lang="en-GB" sz="2000" b="1" i="1" dirty="0">
              <a:solidFill>
                <a:srgbClr val="C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78"/>
                                        </p:tgtEl>
                                        <p:attrNameLst>
                                          <p:attrName>style.visibility</p:attrName>
                                        </p:attrNameLst>
                                      </p:cBhvr>
                                      <p:to>
                                        <p:strVal val="visible"/>
                                      </p:to>
                                    </p:set>
                                    <p:animEffect transition="in" filter="wipe(down)">
                                      <p:cBhvr>
                                        <p:cTn id="7" dur="1000"/>
                                        <p:tgtEl>
                                          <p:spTgt spid="10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xEl>
                                              <p:pRg st="0" end="0"/>
                                            </p:txEl>
                                          </p:spTgt>
                                        </p:tgtEl>
                                        <p:attrNameLst>
                                          <p:attrName>style.visibility</p:attrName>
                                        </p:attrNameLst>
                                      </p:cBhvr>
                                      <p:to>
                                        <p:strVal val="visible"/>
                                      </p:to>
                                    </p:set>
                                    <p:animEffect transition="in" filter="fade">
                                      <p:cBhvr>
                                        <p:cTn id="10" dur="1000"/>
                                        <p:tgtEl>
                                          <p:spTgt spid="4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8">
                                            <p:txEl>
                                              <p:pRg st="0" end="0"/>
                                            </p:txEl>
                                          </p:spTgt>
                                        </p:tgtEl>
                                        <p:attrNameLst>
                                          <p:attrName>style.visibility</p:attrName>
                                        </p:attrNameLst>
                                      </p:cBhvr>
                                      <p:to>
                                        <p:strVal val="visible"/>
                                      </p:to>
                                    </p:set>
                                    <p:animEffect transition="in" filter="fade">
                                      <p:cBhvr>
                                        <p:cTn id="13" dur="1000"/>
                                        <p:tgtEl>
                                          <p:spTgt spid="8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98"/>
                                        </p:tgtEl>
                                        <p:attrNameLst>
                                          <p:attrName>style.visibility</p:attrName>
                                        </p:attrNameLst>
                                      </p:cBhvr>
                                      <p:to>
                                        <p:strVal val="visible"/>
                                      </p:to>
                                    </p:set>
                                    <p:animEffect transition="in" filter="wipe(down)">
                                      <p:cBhvr>
                                        <p:cTn id="18" dur="1000"/>
                                        <p:tgtEl>
                                          <p:spTgt spid="109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p"/>
      <p:bldP spid="1078" grpId="0" animBg="1"/>
      <p:bldP spid="1098" grpId="0" animBg="1"/>
      <p:bldP spid="44" grpId="0" build="p"/>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 oil imports are shrinking rapidly – </a:t>
            </a:r>
            <a:br>
              <a:rPr lang="en-GB" dirty="0" smtClean="0"/>
            </a:br>
            <a:r>
              <a:rPr lang="en-GB" dirty="0" smtClean="0"/>
              <a:t>thanks to shale oil </a:t>
            </a:r>
            <a:r>
              <a:rPr lang="en-GB" u="sng" dirty="0" smtClean="0"/>
              <a:t>only</a:t>
            </a:r>
            <a:r>
              <a:rPr lang="en-GB" dirty="0" smtClean="0"/>
              <a:t>?</a:t>
            </a:r>
            <a:endParaRPr lang="en-GB" dirty="0"/>
          </a:p>
        </p:txBody>
      </p:sp>
      <p:sp>
        <p:nvSpPr>
          <p:cNvPr id="3" name="Text Placeholder 2"/>
          <p:cNvSpPr>
            <a:spLocks noGrp="1"/>
          </p:cNvSpPr>
          <p:nvPr>
            <p:ph type="body" sz="quarter" idx="10"/>
          </p:nvPr>
        </p:nvSpPr>
        <p:spPr/>
        <p:txBody>
          <a:bodyPr/>
          <a:lstStyle/>
          <a:p>
            <a:r>
              <a:rPr lang="en-US" dirty="0"/>
              <a:t>Reductions in US oil imports in </a:t>
            </a:r>
            <a:r>
              <a:rPr lang="en-US" dirty="0" smtClean="0"/>
              <a:t>2035 relative </a:t>
            </a:r>
            <a:r>
              <a:rPr lang="en-US" dirty="0"/>
              <a:t>to </a:t>
            </a:r>
            <a:r>
              <a:rPr lang="en-US" dirty="0" smtClean="0"/>
              <a:t>today</a:t>
            </a:r>
            <a:endParaRPr lang="en-US" dirty="0"/>
          </a:p>
          <a:p>
            <a:endParaRPr lang="en-GB" dirty="0"/>
          </a:p>
        </p:txBody>
      </p:sp>
      <p:sp>
        <p:nvSpPr>
          <p:cNvPr id="1030" name="Freeform 6"/>
          <p:cNvSpPr>
            <a:spLocks/>
          </p:cNvSpPr>
          <p:nvPr/>
        </p:nvSpPr>
        <p:spPr bwMode="auto">
          <a:xfrm>
            <a:off x="4689475" y="2228850"/>
            <a:ext cx="1527175" cy="2447925"/>
          </a:xfrm>
          <a:custGeom>
            <a:avLst/>
            <a:gdLst/>
            <a:ahLst/>
            <a:cxnLst>
              <a:cxn ang="0">
                <a:pos x="16" y="0"/>
              </a:cxn>
              <a:cxn ang="0">
                <a:pos x="72" y="0"/>
              </a:cxn>
              <a:cxn ang="0">
                <a:pos x="119" y="8"/>
              </a:cxn>
              <a:cxn ang="0">
                <a:pos x="151" y="8"/>
              </a:cxn>
              <a:cxn ang="0">
                <a:pos x="199" y="16"/>
              </a:cxn>
              <a:cxn ang="0">
                <a:pos x="246" y="32"/>
              </a:cxn>
              <a:cxn ang="0">
                <a:pos x="278" y="40"/>
              </a:cxn>
              <a:cxn ang="0">
                <a:pos x="326" y="56"/>
              </a:cxn>
              <a:cxn ang="0">
                <a:pos x="374" y="72"/>
              </a:cxn>
              <a:cxn ang="0">
                <a:pos x="405" y="88"/>
              </a:cxn>
              <a:cxn ang="0">
                <a:pos x="453" y="112"/>
              </a:cxn>
              <a:cxn ang="0">
                <a:pos x="493" y="135"/>
              </a:cxn>
              <a:cxn ang="0">
                <a:pos x="525" y="151"/>
              </a:cxn>
              <a:cxn ang="0">
                <a:pos x="564" y="183"/>
              </a:cxn>
              <a:cxn ang="0">
                <a:pos x="604" y="215"/>
              </a:cxn>
              <a:cxn ang="0">
                <a:pos x="628" y="231"/>
              </a:cxn>
              <a:cxn ang="0">
                <a:pos x="668" y="271"/>
              </a:cxn>
              <a:cxn ang="0">
                <a:pos x="700" y="302"/>
              </a:cxn>
              <a:cxn ang="0">
                <a:pos x="723" y="326"/>
              </a:cxn>
              <a:cxn ang="0">
                <a:pos x="755" y="366"/>
              </a:cxn>
              <a:cxn ang="0">
                <a:pos x="787" y="406"/>
              </a:cxn>
              <a:cxn ang="0">
                <a:pos x="803" y="437"/>
              </a:cxn>
              <a:cxn ang="0">
                <a:pos x="835" y="477"/>
              </a:cxn>
              <a:cxn ang="0">
                <a:pos x="858" y="525"/>
              </a:cxn>
              <a:cxn ang="0">
                <a:pos x="866" y="549"/>
              </a:cxn>
              <a:cxn ang="0">
                <a:pos x="890" y="596"/>
              </a:cxn>
              <a:cxn ang="0">
                <a:pos x="906" y="644"/>
              </a:cxn>
              <a:cxn ang="0">
                <a:pos x="914" y="676"/>
              </a:cxn>
              <a:cxn ang="0">
                <a:pos x="930" y="724"/>
              </a:cxn>
              <a:cxn ang="0">
                <a:pos x="946" y="771"/>
              </a:cxn>
              <a:cxn ang="0">
                <a:pos x="946" y="803"/>
              </a:cxn>
              <a:cxn ang="0">
                <a:pos x="954" y="859"/>
              </a:cxn>
              <a:cxn ang="0">
                <a:pos x="962" y="906"/>
              </a:cxn>
              <a:cxn ang="0">
                <a:pos x="962" y="938"/>
              </a:cxn>
              <a:cxn ang="0">
                <a:pos x="962" y="986"/>
              </a:cxn>
              <a:cxn ang="0">
                <a:pos x="954" y="1041"/>
              </a:cxn>
              <a:cxn ang="0">
                <a:pos x="954" y="1073"/>
              </a:cxn>
              <a:cxn ang="0">
                <a:pos x="946" y="1121"/>
              </a:cxn>
              <a:cxn ang="0">
                <a:pos x="938" y="1169"/>
              </a:cxn>
              <a:cxn ang="0">
                <a:pos x="930" y="1200"/>
              </a:cxn>
              <a:cxn ang="0">
                <a:pos x="914" y="1248"/>
              </a:cxn>
              <a:cxn ang="0">
                <a:pos x="898" y="1296"/>
              </a:cxn>
              <a:cxn ang="0">
                <a:pos x="882" y="1328"/>
              </a:cxn>
              <a:cxn ang="0">
                <a:pos x="866" y="1375"/>
              </a:cxn>
              <a:cxn ang="0">
                <a:pos x="843" y="1423"/>
              </a:cxn>
              <a:cxn ang="0">
                <a:pos x="827" y="1447"/>
              </a:cxn>
              <a:cxn ang="0">
                <a:pos x="795" y="1495"/>
              </a:cxn>
              <a:cxn ang="0">
                <a:pos x="763" y="1534"/>
              </a:cxn>
              <a:cxn ang="0">
                <a:pos x="0" y="954"/>
              </a:cxn>
            </a:cxnLst>
            <a:rect l="0" t="0" r="r" b="b"/>
            <a:pathLst>
              <a:path w="962" h="1542">
                <a:moveTo>
                  <a:pt x="0" y="0"/>
                </a:moveTo>
                <a:lnTo>
                  <a:pt x="16" y="0"/>
                </a:lnTo>
                <a:lnTo>
                  <a:pt x="56" y="0"/>
                </a:lnTo>
                <a:lnTo>
                  <a:pt x="72" y="0"/>
                </a:lnTo>
                <a:lnTo>
                  <a:pt x="88" y="0"/>
                </a:lnTo>
                <a:lnTo>
                  <a:pt x="119" y="8"/>
                </a:lnTo>
                <a:lnTo>
                  <a:pt x="135" y="8"/>
                </a:lnTo>
                <a:lnTo>
                  <a:pt x="151" y="8"/>
                </a:lnTo>
                <a:lnTo>
                  <a:pt x="183" y="16"/>
                </a:lnTo>
                <a:lnTo>
                  <a:pt x="199" y="16"/>
                </a:lnTo>
                <a:lnTo>
                  <a:pt x="215" y="24"/>
                </a:lnTo>
                <a:lnTo>
                  <a:pt x="246" y="32"/>
                </a:lnTo>
                <a:lnTo>
                  <a:pt x="262" y="32"/>
                </a:lnTo>
                <a:lnTo>
                  <a:pt x="278" y="40"/>
                </a:lnTo>
                <a:lnTo>
                  <a:pt x="310" y="48"/>
                </a:lnTo>
                <a:lnTo>
                  <a:pt x="326" y="56"/>
                </a:lnTo>
                <a:lnTo>
                  <a:pt x="342" y="64"/>
                </a:lnTo>
                <a:lnTo>
                  <a:pt x="374" y="72"/>
                </a:lnTo>
                <a:lnTo>
                  <a:pt x="390" y="80"/>
                </a:lnTo>
                <a:lnTo>
                  <a:pt x="405" y="88"/>
                </a:lnTo>
                <a:lnTo>
                  <a:pt x="437" y="104"/>
                </a:lnTo>
                <a:lnTo>
                  <a:pt x="453" y="112"/>
                </a:lnTo>
                <a:lnTo>
                  <a:pt x="469" y="119"/>
                </a:lnTo>
                <a:lnTo>
                  <a:pt x="493" y="135"/>
                </a:lnTo>
                <a:lnTo>
                  <a:pt x="509" y="143"/>
                </a:lnTo>
                <a:lnTo>
                  <a:pt x="525" y="151"/>
                </a:lnTo>
                <a:lnTo>
                  <a:pt x="548" y="175"/>
                </a:lnTo>
                <a:lnTo>
                  <a:pt x="564" y="183"/>
                </a:lnTo>
                <a:lnTo>
                  <a:pt x="580" y="191"/>
                </a:lnTo>
                <a:lnTo>
                  <a:pt x="604" y="215"/>
                </a:lnTo>
                <a:lnTo>
                  <a:pt x="620" y="223"/>
                </a:lnTo>
                <a:lnTo>
                  <a:pt x="628" y="231"/>
                </a:lnTo>
                <a:lnTo>
                  <a:pt x="652" y="255"/>
                </a:lnTo>
                <a:lnTo>
                  <a:pt x="668" y="271"/>
                </a:lnTo>
                <a:lnTo>
                  <a:pt x="676" y="278"/>
                </a:lnTo>
                <a:lnTo>
                  <a:pt x="700" y="302"/>
                </a:lnTo>
                <a:lnTo>
                  <a:pt x="715" y="318"/>
                </a:lnTo>
                <a:lnTo>
                  <a:pt x="723" y="326"/>
                </a:lnTo>
                <a:lnTo>
                  <a:pt x="747" y="350"/>
                </a:lnTo>
                <a:lnTo>
                  <a:pt x="755" y="366"/>
                </a:lnTo>
                <a:lnTo>
                  <a:pt x="763" y="382"/>
                </a:lnTo>
                <a:lnTo>
                  <a:pt x="787" y="406"/>
                </a:lnTo>
                <a:lnTo>
                  <a:pt x="795" y="422"/>
                </a:lnTo>
                <a:lnTo>
                  <a:pt x="803" y="437"/>
                </a:lnTo>
                <a:lnTo>
                  <a:pt x="827" y="461"/>
                </a:lnTo>
                <a:lnTo>
                  <a:pt x="835" y="477"/>
                </a:lnTo>
                <a:lnTo>
                  <a:pt x="843" y="493"/>
                </a:lnTo>
                <a:lnTo>
                  <a:pt x="858" y="525"/>
                </a:lnTo>
                <a:lnTo>
                  <a:pt x="866" y="533"/>
                </a:lnTo>
                <a:lnTo>
                  <a:pt x="866" y="549"/>
                </a:lnTo>
                <a:lnTo>
                  <a:pt x="882" y="580"/>
                </a:lnTo>
                <a:lnTo>
                  <a:pt x="890" y="596"/>
                </a:lnTo>
                <a:lnTo>
                  <a:pt x="898" y="612"/>
                </a:lnTo>
                <a:lnTo>
                  <a:pt x="906" y="644"/>
                </a:lnTo>
                <a:lnTo>
                  <a:pt x="914" y="660"/>
                </a:lnTo>
                <a:lnTo>
                  <a:pt x="914" y="676"/>
                </a:lnTo>
                <a:lnTo>
                  <a:pt x="930" y="708"/>
                </a:lnTo>
                <a:lnTo>
                  <a:pt x="930" y="724"/>
                </a:lnTo>
                <a:lnTo>
                  <a:pt x="938" y="739"/>
                </a:lnTo>
                <a:lnTo>
                  <a:pt x="946" y="771"/>
                </a:lnTo>
                <a:lnTo>
                  <a:pt x="946" y="787"/>
                </a:lnTo>
                <a:lnTo>
                  <a:pt x="946" y="803"/>
                </a:lnTo>
                <a:lnTo>
                  <a:pt x="954" y="843"/>
                </a:lnTo>
                <a:lnTo>
                  <a:pt x="954" y="859"/>
                </a:lnTo>
                <a:lnTo>
                  <a:pt x="954" y="875"/>
                </a:lnTo>
                <a:lnTo>
                  <a:pt x="962" y="906"/>
                </a:lnTo>
                <a:lnTo>
                  <a:pt x="962" y="922"/>
                </a:lnTo>
                <a:lnTo>
                  <a:pt x="962" y="938"/>
                </a:lnTo>
                <a:lnTo>
                  <a:pt x="962" y="970"/>
                </a:lnTo>
                <a:lnTo>
                  <a:pt x="962" y="986"/>
                </a:lnTo>
                <a:lnTo>
                  <a:pt x="962" y="1010"/>
                </a:lnTo>
                <a:lnTo>
                  <a:pt x="954" y="1041"/>
                </a:lnTo>
                <a:lnTo>
                  <a:pt x="954" y="1057"/>
                </a:lnTo>
                <a:lnTo>
                  <a:pt x="954" y="1073"/>
                </a:lnTo>
                <a:lnTo>
                  <a:pt x="946" y="1105"/>
                </a:lnTo>
                <a:lnTo>
                  <a:pt x="946" y="1121"/>
                </a:lnTo>
                <a:lnTo>
                  <a:pt x="946" y="1137"/>
                </a:lnTo>
                <a:lnTo>
                  <a:pt x="938" y="1169"/>
                </a:lnTo>
                <a:lnTo>
                  <a:pt x="930" y="1185"/>
                </a:lnTo>
                <a:lnTo>
                  <a:pt x="930" y="1200"/>
                </a:lnTo>
                <a:lnTo>
                  <a:pt x="914" y="1232"/>
                </a:lnTo>
                <a:lnTo>
                  <a:pt x="914" y="1248"/>
                </a:lnTo>
                <a:lnTo>
                  <a:pt x="906" y="1264"/>
                </a:lnTo>
                <a:lnTo>
                  <a:pt x="898" y="1296"/>
                </a:lnTo>
                <a:lnTo>
                  <a:pt x="890" y="1312"/>
                </a:lnTo>
                <a:lnTo>
                  <a:pt x="882" y="1328"/>
                </a:lnTo>
                <a:lnTo>
                  <a:pt x="866" y="1359"/>
                </a:lnTo>
                <a:lnTo>
                  <a:pt x="866" y="1375"/>
                </a:lnTo>
                <a:lnTo>
                  <a:pt x="858" y="1391"/>
                </a:lnTo>
                <a:lnTo>
                  <a:pt x="843" y="1423"/>
                </a:lnTo>
                <a:lnTo>
                  <a:pt x="835" y="1439"/>
                </a:lnTo>
                <a:lnTo>
                  <a:pt x="827" y="1447"/>
                </a:lnTo>
                <a:lnTo>
                  <a:pt x="803" y="1479"/>
                </a:lnTo>
                <a:lnTo>
                  <a:pt x="795" y="1495"/>
                </a:lnTo>
                <a:lnTo>
                  <a:pt x="787" y="1502"/>
                </a:lnTo>
                <a:lnTo>
                  <a:pt x="763" y="1534"/>
                </a:lnTo>
                <a:lnTo>
                  <a:pt x="755" y="1542"/>
                </a:lnTo>
                <a:lnTo>
                  <a:pt x="0" y="954"/>
                </a:lnTo>
                <a:lnTo>
                  <a:pt x="0" y="0"/>
                </a:lnTo>
                <a:close/>
              </a:path>
            </a:pathLst>
          </a:custGeom>
          <a:solidFill>
            <a:srgbClr val="8064A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p:nvSpPr>
        <p:spPr bwMode="auto">
          <a:xfrm>
            <a:off x="4689475" y="2228850"/>
            <a:ext cx="1527175" cy="2447925"/>
          </a:xfrm>
          <a:custGeom>
            <a:avLst/>
            <a:gdLst/>
            <a:ahLst/>
            <a:cxnLst>
              <a:cxn ang="0">
                <a:pos x="16" y="0"/>
              </a:cxn>
              <a:cxn ang="0">
                <a:pos x="72" y="0"/>
              </a:cxn>
              <a:cxn ang="0">
                <a:pos x="119" y="8"/>
              </a:cxn>
              <a:cxn ang="0">
                <a:pos x="151" y="8"/>
              </a:cxn>
              <a:cxn ang="0">
                <a:pos x="199" y="16"/>
              </a:cxn>
              <a:cxn ang="0">
                <a:pos x="246" y="32"/>
              </a:cxn>
              <a:cxn ang="0">
                <a:pos x="278" y="40"/>
              </a:cxn>
              <a:cxn ang="0">
                <a:pos x="326" y="56"/>
              </a:cxn>
              <a:cxn ang="0">
                <a:pos x="374" y="72"/>
              </a:cxn>
              <a:cxn ang="0">
                <a:pos x="405" y="88"/>
              </a:cxn>
              <a:cxn ang="0">
                <a:pos x="453" y="112"/>
              </a:cxn>
              <a:cxn ang="0">
                <a:pos x="493" y="135"/>
              </a:cxn>
              <a:cxn ang="0">
                <a:pos x="525" y="151"/>
              </a:cxn>
              <a:cxn ang="0">
                <a:pos x="564" y="183"/>
              </a:cxn>
              <a:cxn ang="0">
                <a:pos x="604" y="215"/>
              </a:cxn>
              <a:cxn ang="0">
                <a:pos x="628" y="231"/>
              </a:cxn>
              <a:cxn ang="0">
                <a:pos x="668" y="271"/>
              </a:cxn>
              <a:cxn ang="0">
                <a:pos x="700" y="302"/>
              </a:cxn>
              <a:cxn ang="0">
                <a:pos x="723" y="326"/>
              </a:cxn>
              <a:cxn ang="0">
                <a:pos x="755" y="366"/>
              </a:cxn>
              <a:cxn ang="0">
                <a:pos x="787" y="406"/>
              </a:cxn>
              <a:cxn ang="0">
                <a:pos x="803" y="437"/>
              </a:cxn>
              <a:cxn ang="0">
                <a:pos x="835" y="477"/>
              </a:cxn>
              <a:cxn ang="0">
                <a:pos x="858" y="525"/>
              </a:cxn>
              <a:cxn ang="0">
                <a:pos x="866" y="549"/>
              </a:cxn>
              <a:cxn ang="0">
                <a:pos x="890" y="596"/>
              </a:cxn>
              <a:cxn ang="0">
                <a:pos x="906" y="644"/>
              </a:cxn>
              <a:cxn ang="0">
                <a:pos x="914" y="676"/>
              </a:cxn>
              <a:cxn ang="0">
                <a:pos x="930" y="724"/>
              </a:cxn>
              <a:cxn ang="0">
                <a:pos x="946" y="771"/>
              </a:cxn>
              <a:cxn ang="0">
                <a:pos x="946" y="803"/>
              </a:cxn>
              <a:cxn ang="0">
                <a:pos x="954" y="859"/>
              </a:cxn>
              <a:cxn ang="0">
                <a:pos x="962" y="906"/>
              </a:cxn>
              <a:cxn ang="0">
                <a:pos x="962" y="938"/>
              </a:cxn>
              <a:cxn ang="0">
                <a:pos x="962" y="986"/>
              </a:cxn>
              <a:cxn ang="0">
                <a:pos x="954" y="1041"/>
              </a:cxn>
              <a:cxn ang="0">
                <a:pos x="954" y="1073"/>
              </a:cxn>
              <a:cxn ang="0">
                <a:pos x="946" y="1121"/>
              </a:cxn>
              <a:cxn ang="0">
                <a:pos x="938" y="1169"/>
              </a:cxn>
              <a:cxn ang="0">
                <a:pos x="930" y="1200"/>
              </a:cxn>
              <a:cxn ang="0">
                <a:pos x="914" y="1248"/>
              </a:cxn>
              <a:cxn ang="0">
                <a:pos x="898" y="1296"/>
              </a:cxn>
              <a:cxn ang="0">
                <a:pos x="882" y="1328"/>
              </a:cxn>
              <a:cxn ang="0">
                <a:pos x="866" y="1375"/>
              </a:cxn>
              <a:cxn ang="0">
                <a:pos x="843" y="1423"/>
              </a:cxn>
              <a:cxn ang="0">
                <a:pos x="827" y="1447"/>
              </a:cxn>
              <a:cxn ang="0">
                <a:pos x="795" y="1495"/>
              </a:cxn>
              <a:cxn ang="0">
                <a:pos x="763" y="1534"/>
              </a:cxn>
              <a:cxn ang="0">
                <a:pos x="0" y="954"/>
              </a:cxn>
            </a:cxnLst>
            <a:rect l="0" t="0" r="r" b="b"/>
            <a:pathLst>
              <a:path w="962" h="1542">
                <a:moveTo>
                  <a:pt x="0" y="0"/>
                </a:moveTo>
                <a:lnTo>
                  <a:pt x="16" y="0"/>
                </a:lnTo>
                <a:lnTo>
                  <a:pt x="56" y="0"/>
                </a:lnTo>
                <a:lnTo>
                  <a:pt x="72" y="0"/>
                </a:lnTo>
                <a:lnTo>
                  <a:pt x="88" y="0"/>
                </a:lnTo>
                <a:lnTo>
                  <a:pt x="119" y="8"/>
                </a:lnTo>
                <a:lnTo>
                  <a:pt x="135" y="8"/>
                </a:lnTo>
                <a:lnTo>
                  <a:pt x="151" y="8"/>
                </a:lnTo>
                <a:lnTo>
                  <a:pt x="183" y="16"/>
                </a:lnTo>
                <a:lnTo>
                  <a:pt x="199" y="16"/>
                </a:lnTo>
                <a:lnTo>
                  <a:pt x="215" y="24"/>
                </a:lnTo>
                <a:lnTo>
                  <a:pt x="246" y="32"/>
                </a:lnTo>
                <a:lnTo>
                  <a:pt x="262" y="32"/>
                </a:lnTo>
                <a:lnTo>
                  <a:pt x="278" y="40"/>
                </a:lnTo>
                <a:lnTo>
                  <a:pt x="310" y="48"/>
                </a:lnTo>
                <a:lnTo>
                  <a:pt x="326" y="56"/>
                </a:lnTo>
                <a:lnTo>
                  <a:pt x="342" y="64"/>
                </a:lnTo>
                <a:lnTo>
                  <a:pt x="374" y="72"/>
                </a:lnTo>
                <a:lnTo>
                  <a:pt x="390" y="80"/>
                </a:lnTo>
                <a:lnTo>
                  <a:pt x="405" y="88"/>
                </a:lnTo>
                <a:lnTo>
                  <a:pt x="437" y="104"/>
                </a:lnTo>
                <a:lnTo>
                  <a:pt x="453" y="112"/>
                </a:lnTo>
                <a:lnTo>
                  <a:pt x="469" y="119"/>
                </a:lnTo>
                <a:lnTo>
                  <a:pt x="493" y="135"/>
                </a:lnTo>
                <a:lnTo>
                  <a:pt x="509" y="143"/>
                </a:lnTo>
                <a:lnTo>
                  <a:pt x="525" y="151"/>
                </a:lnTo>
                <a:lnTo>
                  <a:pt x="548" y="175"/>
                </a:lnTo>
                <a:lnTo>
                  <a:pt x="564" y="183"/>
                </a:lnTo>
                <a:lnTo>
                  <a:pt x="580" y="191"/>
                </a:lnTo>
                <a:lnTo>
                  <a:pt x="604" y="215"/>
                </a:lnTo>
                <a:lnTo>
                  <a:pt x="620" y="223"/>
                </a:lnTo>
                <a:lnTo>
                  <a:pt x="628" y="231"/>
                </a:lnTo>
                <a:lnTo>
                  <a:pt x="652" y="255"/>
                </a:lnTo>
                <a:lnTo>
                  <a:pt x="668" y="271"/>
                </a:lnTo>
                <a:lnTo>
                  <a:pt x="676" y="278"/>
                </a:lnTo>
                <a:lnTo>
                  <a:pt x="700" y="302"/>
                </a:lnTo>
                <a:lnTo>
                  <a:pt x="715" y="318"/>
                </a:lnTo>
                <a:lnTo>
                  <a:pt x="723" y="326"/>
                </a:lnTo>
                <a:lnTo>
                  <a:pt x="747" y="350"/>
                </a:lnTo>
                <a:lnTo>
                  <a:pt x="755" y="366"/>
                </a:lnTo>
                <a:lnTo>
                  <a:pt x="763" y="382"/>
                </a:lnTo>
                <a:lnTo>
                  <a:pt x="787" y="406"/>
                </a:lnTo>
                <a:lnTo>
                  <a:pt x="795" y="422"/>
                </a:lnTo>
                <a:lnTo>
                  <a:pt x="803" y="437"/>
                </a:lnTo>
                <a:lnTo>
                  <a:pt x="827" y="461"/>
                </a:lnTo>
                <a:lnTo>
                  <a:pt x="835" y="477"/>
                </a:lnTo>
                <a:lnTo>
                  <a:pt x="843" y="493"/>
                </a:lnTo>
                <a:lnTo>
                  <a:pt x="858" y="525"/>
                </a:lnTo>
                <a:lnTo>
                  <a:pt x="866" y="533"/>
                </a:lnTo>
                <a:lnTo>
                  <a:pt x="866" y="549"/>
                </a:lnTo>
                <a:lnTo>
                  <a:pt x="882" y="580"/>
                </a:lnTo>
                <a:lnTo>
                  <a:pt x="890" y="596"/>
                </a:lnTo>
                <a:lnTo>
                  <a:pt x="898" y="612"/>
                </a:lnTo>
                <a:lnTo>
                  <a:pt x="906" y="644"/>
                </a:lnTo>
                <a:lnTo>
                  <a:pt x="914" y="660"/>
                </a:lnTo>
                <a:lnTo>
                  <a:pt x="914" y="676"/>
                </a:lnTo>
                <a:lnTo>
                  <a:pt x="930" y="708"/>
                </a:lnTo>
                <a:lnTo>
                  <a:pt x="930" y="724"/>
                </a:lnTo>
                <a:lnTo>
                  <a:pt x="938" y="739"/>
                </a:lnTo>
                <a:lnTo>
                  <a:pt x="946" y="771"/>
                </a:lnTo>
                <a:lnTo>
                  <a:pt x="946" y="787"/>
                </a:lnTo>
                <a:lnTo>
                  <a:pt x="946" y="803"/>
                </a:lnTo>
                <a:lnTo>
                  <a:pt x="954" y="843"/>
                </a:lnTo>
                <a:lnTo>
                  <a:pt x="954" y="859"/>
                </a:lnTo>
                <a:lnTo>
                  <a:pt x="954" y="875"/>
                </a:lnTo>
                <a:lnTo>
                  <a:pt x="962" y="906"/>
                </a:lnTo>
                <a:lnTo>
                  <a:pt x="962" y="922"/>
                </a:lnTo>
                <a:lnTo>
                  <a:pt x="962" y="938"/>
                </a:lnTo>
                <a:lnTo>
                  <a:pt x="962" y="970"/>
                </a:lnTo>
                <a:lnTo>
                  <a:pt x="962" y="986"/>
                </a:lnTo>
                <a:lnTo>
                  <a:pt x="962" y="1010"/>
                </a:lnTo>
                <a:lnTo>
                  <a:pt x="954" y="1041"/>
                </a:lnTo>
                <a:lnTo>
                  <a:pt x="954" y="1057"/>
                </a:lnTo>
                <a:lnTo>
                  <a:pt x="954" y="1073"/>
                </a:lnTo>
                <a:lnTo>
                  <a:pt x="946" y="1105"/>
                </a:lnTo>
                <a:lnTo>
                  <a:pt x="946" y="1121"/>
                </a:lnTo>
                <a:lnTo>
                  <a:pt x="946" y="1137"/>
                </a:lnTo>
                <a:lnTo>
                  <a:pt x="938" y="1169"/>
                </a:lnTo>
                <a:lnTo>
                  <a:pt x="930" y="1185"/>
                </a:lnTo>
                <a:lnTo>
                  <a:pt x="930" y="1200"/>
                </a:lnTo>
                <a:lnTo>
                  <a:pt x="914" y="1232"/>
                </a:lnTo>
                <a:lnTo>
                  <a:pt x="914" y="1248"/>
                </a:lnTo>
                <a:lnTo>
                  <a:pt x="906" y="1264"/>
                </a:lnTo>
                <a:lnTo>
                  <a:pt x="898" y="1296"/>
                </a:lnTo>
                <a:lnTo>
                  <a:pt x="890" y="1312"/>
                </a:lnTo>
                <a:lnTo>
                  <a:pt x="882" y="1328"/>
                </a:lnTo>
                <a:lnTo>
                  <a:pt x="866" y="1359"/>
                </a:lnTo>
                <a:lnTo>
                  <a:pt x="866" y="1375"/>
                </a:lnTo>
                <a:lnTo>
                  <a:pt x="858" y="1391"/>
                </a:lnTo>
                <a:lnTo>
                  <a:pt x="843" y="1423"/>
                </a:lnTo>
                <a:lnTo>
                  <a:pt x="835" y="1439"/>
                </a:lnTo>
                <a:lnTo>
                  <a:pt x="827" y="1447"/>
                </a:lnTo>
                <a:lnTo>
                  <a:pt x="803" y="1479"/>
                </a:lnTo>
                <a:lnTo>
                  <a:pt x="795" y="1495"/>
                </a:lnTo>
                <a:lnTo>
                  <a:pt x="787" y="1502"/>
                </a:lnTo>
                <a:lnTo>
                  <a:pt x="763" y="1534"/>
                </a:lnTo>
                <a:lnTo>
                  <a:pt x="755" y="1542"/>
                </a:lnTo>
                <a:lnTo>
                  <a:pt x="0" y="954"/>
                </a:lnTo>
                <a:lnTo>
                  <a:pt x="0" y="0"/>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p:nvSpPr>
        <p:spPr bwMode="auto">
          <a:xfrm>
            <a:off x="4689475" y="3743325"/>
            <a:ext cx="1198562" cy="1387475"/>
          </a:xfrm>
          <a:custGeom>
            <a:avLst/>
            <a:gdLst/>
            <a:ahLst/>
            <a:cxnLst>
              <a:cxn ang="0">
                <a:pos x="755" y="588"/>
              </a:cxn>
              <a:cxn ang="0">
                <a:pos x="747" y="604"/>
              </a:cxn>
              <a:cxn ang="0">
                <a:pos x="723" y="628"/>
              </a:cxn>
              <a:cxn ang="0">
                <a:pos x="715" y="644"/>
              </a:cxn>
              <a:cxn ang="0">
                <a:pos x="700" y="652"/>
              </a:cxn>
              <a:cxn ang="0">
                <a:pos x="676" y="676"/>
              </a:cxn>
              <a:cxn ang="0">
                <a:pos x="668" y="692"/>
              </a:cxn>
              <a:cxn ang="0">
                <a:pos x="652" y="700"/>
              </a:cxn>
              <a:cxn ang="0">
                <a:pos x="628" y="723"/>
              </a:cxn>
              <a:cxn ang="0">
                <a:pos x="620" y="739"/>
              </a:cxn>
              <a:cxn ang="0">
                <a:pos x="604" y="747"/>
              </a:cxn>
              <a:cxn ang="0">
                <a:pos x="580" y="763"/>
              </a:cxn>
              <a:cxn ang="0">
                <a:pos x="564" y="779"/>
              </a:cxn>
              <a:cxn ang="0">
                <a:pos x="548" y="787"/>
              </a:cxn>
              <a:cxn ang="0">
                <a:pos x="525" y="803"/>
              </a:cxn>
              <a:cxn ang="0">
                <a:pos x="509" y="811"/>
              </a:cxn>
              <a:cxn ang="0">
                <a:pos x="493" y="827"/>
              </a:cxn>
              <a:cxn ang="0">
                <a:pos x="469" y="843"/>
              </a:cxn>
              <a:cxn ang="0">
                <a:pos x="453" y="851"/>
              </a:cxn>
              <a:cxn ang="0">
                <a:pos x="437" y="858"/>
              </a:cxn>
              <a:cxn ang="0">
                <a:pos x="405" y="866"/>
              </a:cxn>
              <a:cxn ang="0">
                <a:pos x="390" y="874"/>
              </a:cxn>
              <a:cxn ang="0">
                <a:pos x="0" y="0"/>
              </a:cxn>
              <a:cxn ang="0">
                <a:pos x="755" y="588"/>
              </a:cxn>
            </a:cxnLst>
            <a:rect l="0" t="0" r="r" b="b"/>
            <a:pathLst>
              <a:path w="755" h="874">
                <a:moveTo>
                  <a:pt x="755" y="588"/>
                </a:moveTo>
                <a:lnTo>
                  <a:pt x="747" y="604"/>
                </a:lnTo>
                <a:lnTo>
                  <a:pt x="723" y="628"/>
                </a:lnTo>
                <a:lnTo>
                  <a:pt x="715" y="644"/>
                </a:lnTo>
                <a:lnTo>
                  <a:pt x="700" y="652"/>
                </a:lnTo>
                <a:lnTo>
                  <a:pt x="676" y="676"/>
                </a:lnTo>
                <a:lnTo>
                  <a:pt x="668" y="692"/>
                </a:lnTo>
                <a:lnTo>
                  <a:pt x="652" y="700"/>
                </a:lnTo>
                <a:lnTo>
                  <a:pt x="628" y="723"/>
                </a:lnTo>
                <a:lnTo>
                  <a:pt x="620" y="739"/>
                </a:lnTo>
                <a:lnTo>
                  <a:pt x="604" y="747"/>
                </a:lnTo>
                <a:lnTo>
                  <a:pt x="580" y="763"/>
                </a:lnTo>
                <a:lnTo>
                  <a:pt x="564" y="779"/>
                </a:lnTo>
                <a:lnTo>
                  <a:pt x="548" y="787"/>
                </a:lnTo>
                <a:lnTo>
                  <a:pt x="525" y="803"/>
                </a:lnTo>
                <a:lnTo>
                  <a:pt x="509" y="811"/>
                </a:lnTo>
                <a:lnTo>
                  <a:pt x="493" y="827"/>
                </a:lnTo>
                <a:lnTo>
                  <a:pt x="469" y="843"/>
                </a:lnTo>
                <a:lnTo>
                  <a:pt x="453" y="851"/>
                </a:lnTo>
                <a:lnTo>
                  <a:pt x="437" y="858"/>
                </a:lnTo>
                <a:lnTo>
                  <a:pt x="405" y="866"/>
                </a:lnTo>
                <a:lnTo>
                  <a:pt x="390" y="874"/>
                </a:lnTo>
                <a:lnTo>
                  <a:pt x="0" y="0"/>
                </a:lnTo>
                <a:lnTo>
                  <a:pt x="755" y="588"/>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5" name="Freeform 11"/>
          <p:cNvSpPr>
            <a:spLocks/>
          </p:cNvSpPr>
          <p:nvPr/>
        </p:nvSpPr>
        <p:spPr bwMode="auto">
          <a:xfrm>
            <a:off x="3692525" y="3743325"/>
            <a:ext cx="1616075" cy="1527175"/>
          </a:xfrm>
          <a:custGeom>
            <a:avLst/>
            <a:gdLst/>
            <a:ahLst/>
            <a:cxnLst>
              <a:cxn ang="0">
                <a:pos x="1018" y="874"/>
              </a:cxn>
              <a:cxn ang="0">
                <a:pos x="1002" y="882"/>
              </a:cxn>
              <a:cxn ang="0">
                <a:pos x="970" y="898"/>
              </a:cxn>
              <a:cxn ang="0">
                <a:pos x="954" y="898"/>
              </a:cxn>
              <a:cxn ang="0">
                <a:pos x="938" y="906"/>
              </a:cxn>
              <a:cxn ang="0">
                <a:pos x="922" y="914"/>
              </a:cxn>
              <a:cxn ang="0">
                <a:pos x="890" y="922"/>
              </a:cxn>
              <a:cxn ang="0">
                <a:pos x="874" y="930"/>
              </a:cxn>
              <a:cxn ang="0">
                <a:pos x="859" y="930"/>
              </a:cxn>
              <a:cxn ang="0">
                <a:pos x="843" y="938"/>
              </a:cxn>
              <a:cxn ang="0">
                <a:pos x="811" y="946"/>
              </a:cxn>
              <a:cxn ang="0">
                <a:pos x="795" y="946"/>
              </a:cxn>
              <a:cxn ang="0">
                <a:pos x="779" y="946"/>
              </a:cxn>
              <a:cxn ang="0">
                <a:pos x="747" y="954"/>
              </a:cxn>
              <a:cxn ang="0">
                <a:pos x="731" y="954"/>
              </a:cxn>
              <a:cxn ang="0">
                <a:pos x="716" y="954"/>
              </a:cxn>
              <a:cxn ang="0">
                <a:pos x="700" y="954"/>
              </a:cxn>
              <a:cxn ang="0">
                <a:pos x="660" y="962"/>
              </a:cxn>
              <a:cxn ang="0">
                <a:pos x="644" y="962"/>
              </a:cxn>
              <a:cxn ang="0">
                <a:pos x="628" y="962"/>
              </a:cxn>
              <a:cxn ang="0">
                <a:pos x="612" y="962"/>
              </a:cxn>
              <a:cxn ang="0">
                <a:pos x="580" y="962"/>
              </a:cxn>
              <a:cxn ang="0">
                <a:pos x="565" y="954"/>
              </a:cxn>
              <a:cxn ang="0">
                <a:pos x="549" y="954"/>
              </a:cxn>
              <a:cxn ang="0">
                <a:pos x="517" y="954"/>
              </a:cxn>
              <a:cxn ang="0">
                <a:pos x="493" y="954"/>
              </a:cxn>
              <a:cxn ang="0">
                <a:pos x="477" y="946"/>
              </a:cxn>
              <a:cxn ang="0">
                <a:pos x="461" y="946"/>
              </a:cxn>
              <a:cxn ang="0">
                <a:pos x="429" y="938"/>
              </a:cxn>
              <a:cxn ang="0">
                <a:pos x="413" y="938"/>
              </a:cxn>
              <a:cxn ang="0">
                <a:pos x="398" y="930"/>
              </a:cxn>
              <a:cxn ang="0">
                <a:pos x="366" y="922"/>
              </a:cxn>
              <a:cxn ang="0">
                <a:pos x="350" y="914"/>
              </a:cxn>
              <a:cxn ang="0">
                <a:pos x="334" y="914"/>
              </a:cxn>
              <a:cxn ang="0">
                <a:pos x="318" y="906"/>
              </a:cxn>
              <a:cxn ang="0">
                <a:pos x="286" y="898"/>
              </a:cxn>
              <a:cxn ang="0">
                <a:pos x="270" y="890"/>
              </a:cxn>
              <a:cxn ang="0">
                <a:pos x="255" y="882"/>
              </a:cxn>
              <a:cxn ang="0">
                <a:pos x="239" y="874"/>
              </a:cxn>
              <a:cxn ang="0">
                <a:pos x="207" y="866"/>
              </a:cxn>
              <a:cxn ang="0">
                <a:pos x="199" y="858"/>
              </a:cxn>
              <a:cxn ang="0">
                <a:pos x="183" y="851"/>
              </a:cxn>
              <a:cxn ang="0">
                <a:pos x="151" y="835"/>
              </a:cxn>
              <a:cxn ang="0">
                <a:pos x="135" y="827"/>
              </a:cxn>
              <a:cxn ang="0">
                <a:pos x="119" y="811"/>
              </a:cxn>
              <a:cxn ang="0">
                <a:pos x="111" y="803"/>
              </a:cxn>
              <a:cxn ang="0">
                <a:pos x="80" y="787"/>
              </a:cxn>
              <a:cxn ang="0">
                <a:pos x="64" y="779"/>
              </a:cxn>
              <a:cxn ang="0">
                <a:pos x="56" y="763"/>
              </a:cxn>
              <a:cxn ang="0">
                <a:pos x="40" y="755"/>
              </a:cxn>
              <a:cxn ang="0">
                <a:pos x="16" y="739"/>
              </a:cxn>
              <a:cxn ang="0">
                <a:pos x="0" y="723"/>
              </a:cxn>
              <a:cxn ang="0">
                <a:pos x="628" y="0"/>
              </a:cxn>
              <a:cxn ang="0">
                <a:pos x="1018" y="874"/>
              </a:cxn>
            </a:cxnLst>
            <a:rect l="0" t="0" r="r" b="b"/>
            <a:pathLst>
              <a:path w="1018" h="962">
                <a:moveTo>
                  <a:pt x="1018" y="874"/>
                </a:moveTo>
                <a:lnTo>
                  <a:pt x="1002" y="882"/>
                </a:lnTo>
                <a:lnTo>
                  <a:pt x="970" y="898"/>
                </a:lnTo>
                <a:lnTo>
                  <a:pt x="954" y="898"/>
                </a:lnTo>
                <a:lnTo>
                  <a:pt x="938" y="906"/>
                </a:lnTo>
                <a:lnTo>
                  <a:pt x="922" y="914"/>
                </a:lnTo>
                <a:lnTo>
                  <a:pt x="890" y="922"/>
                </a:lnTo>
                <a:lnTo>
                  <a:pt x="874" y="930"/>
                </a:lnTo>
                <a:lnTo>
                  <a:pt x="859" y="930"/>
                </a:lnTo>
                <a:lnTo>
                  <a:pt x="843" y="938"/>
                </a:lnTo>
                <a:lnTo>
                  <a:pt x="811" y="946"/>
                </a:lnTo>
                <a:lnTo>
                  <a:pt x="795" y="946"/>
                </a:lnTo>
                <a:lnTo>
                  <a:pt x="779" y="946"/>
                </a:lnTo>
                <a:lnTo>
                  <a:pt x="747" y="954"/>
                </a:lnTo>
                <a:lnTo>
                  <a:pt x="731" y="954"/>
                </a:lnTo>
                <a:lnTo>
                  <a:pt x="716" y="954"/>
                </a:lnTo>
                <a:lnTo>
                  <a:pt x="700" y="954"/>
                </a:lnTo>
                <a:lnTo>
                  <a:pt x="660" y="962"/>
                </a:lnTo>
                <a:lnTo>
                  <a:pt x="644" y="962"/>
                </a:lnTo>
                <a:lnTo>
                  <a:pt x="628" y="962"/>
                </a:lnTo>
                <a:lnTo>
                  <a:pt x="612" y="962"/>
                </a:lnTo>
                <a:lnTo>
                  <a:pt x="580" y="962"/>
                </a:lnTo>
                <a:lnTo>
                  <a:pt x="565" y="954"/>
                </a:lnTo>
                <a:lnTo>
                  <a:pt x="549" y="954"/>
                </a:lnTo>
                <a:lnTo>
                  <a:pt x="517" y="954"/>
                </a:lnTo>
                <a:lnTo>
                  <a:pt x="493" y="954"/>
                </a:lnTo>
                <a:lnTo>
                  <a:pt x="477" y="946"/>
                </a:lnTo>
                <a:lnTo>
                  <a:pt x="461" y="946"/>
                </a:lnTo>
                <a:lnTo>
                  <a:pt x="429" y="938"/>
                </a:lnTo>
                <a:lnTo>
                  <a:pt x="413" y="938"/>
                </a:lnTo>
                <a:lnTo>
                  <a:pt x="398" y="930"/>
                </a:lnTo>
                <a:lnTo>
                  <a:pt x="366" y="922"/>
                </a:lnTo>
                <a:lnTo>
                  <a:pt x="350" y="914"/>
                </a:lnTo>
                <a:lnTo>
                  <a:pt x="334" y="914"/>
                </a:lnTo>
                <a:lnTo>
                  <a:pt x="318" y="906"/>
                </a:lnTo>
                <a:lnTo>
                  <a:pt x="286" y="898"/>
                </a:lnTo>
                <a:lnTo>
                  <a:pt x="270" y="890"/>
                </a:lnTo>
                <a:lnTo>
                  <a:pt x="255" y="882"/>
                </a:lnTo>
                <a:lnTo>
                  <a:pt x="239" y="874"/>
                </a:lnTo>
                <a:lnTo>
                  <a:pt x="207" y="866"/>
                </a:lnTo>
                <a:lnTo>
                  <a:pt x="199" y="858"/>
                </a:lnTo>
                <a:lnTo>
                  <a:pt x="183" y="851"/>
                </a:lnTo>
                <a:lnTo>
                  <a:pt x="151" y="835"/>
                </a:lnTo>
                <a:lnTo>
                  <a:pt x="135" y="827"/>
                </a:lnTo>
                <a:lnTo>
                  <a:pt x="119" y="811"/>
                </a:lnTo>
                <a:lnTo>
                  <a:pt x="111" y="803"/>
                </a:lnTo>
                <a:lnTo>
                  <a:pt x="80" y="787"/>
                </a:lnTo>
                <a:lnTo>
                  <a:pt x="64" y="779"/>
                </a:lnTo>
                <a:lnTo>
                  <a:pt x="56" y="763"/>
                </a:lnTo>
                <a:lnTo>
                  <a:pt x="40" y="755"/>
                </a:lnTo>
                <a:lnTo>
                  <a:pt x="16" y="739"/>
                </a:lnTo>
                <a:lnTo>
                  <a:pt x="0" y="723"/>
                </a:lnTo>
                <a:lnTo>
                  <a:pt x="628" y="0"/>
                </a:lnTo>
                <a:lnTo>
                  <a:pt x="1018" y="874"/>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7" name="Freeform 13"/>
          <p:cNvSpPr>
            <a:spLocks/>
          </p:cNvSpPr>
          <p:nvPr/>
        </p:nvSpPr>
        <p:spPr bwMode="auto">
          <a:xfrm>
            <a:off x="3175000" y="2228850"/>
            <a:ext cx="1514475" cy="2662237"/>
          </a:xfrm>
          <a:custGeom>
            <a:avLst/>
            <a:gdLst/>
            <a:ahLst/>
            <a:cxnLst>
              <a:cxn ang="0">
                <a:pos x="318" y="1669"/>
              </a:cxn>
              <a:cxn ang="0">
                <a:pos x="279" y="1630"/>
              </a:cxn>
              <a:cxn ang="0">
                <a:pos x="247" y="1598"/>
              </a:cxn>
              <a:cxn ang="0">
                <a:pos x="223" y="1574"/>
              </a:cxn>
              <a:cxn ang="0">
                <a:pos x="191" y="1534"/>
              </a:cxn>
              <a:cxn ang="0">
                <a:pos x="159" y="1495"/>
              </a:cxn>
              <a:cxn ang="0">
                <a:pos x="143" y="1463"/>
              </a:cxn>
              <a:cxn ang="0">
                <a:pos x="120" y="1423"/>
              </a:cxn>
              <a:cxn ang="0">
                <a:pos x="96" y="1375"/>
              </a:cxn>
              <a:cxn ang="0">
                <a:pos x="80" y="1344"/>
              </a:cxn>
              <a:cxn ang="0">
                <a:pos x="64" y="1296"/>
              </a:cxn>
              <a:cxn ang="0">
                <a:pos x="48" y="1264"/>
              </a:cxn>
              <a:cxn ang="0">
                <a:pos x="32" y="1216"/>
              </a:cxn>
              <a:cxn ang="0">
                <a:pos x="24" y="1169"/>
              </a:cxn>
              <a:cxn ang="0">
                <a:pos x="16" y="1137"/>
              </a:cxn>
              <a:cxn ang="0">
                <a:pos x="8" y="1089"/>
              </a:cxn>
              <a:cxn ang="0">
                <a:pos x="0" y="1041"/>
              </a:cxn>
              <a:cxn ang="0">
                <a:pos x="0" y="1010"/>
              </a:cxn>
              <a:cxn ang="0">
                <a:pos x="0" y="954"/>
              </a:cxn>
              <a:cxn ang="0">
                <a:pos x="0" y="906"/>
              </a:cxn>
              <a:cxn ang="0">
                <a:pos x="0" y="875"/>
              </a:cxn>
              <a:cxn ang="0">
                <a:pos x="8" y="819"/>
              </a:cxn>
              <a:cxn ang="0">
                <a:pos x="16" y="771"/>
              </a:cxn>
              <a:cxn ang="0">
                <a:pos x="24" y="739"/>
              </a:cxn>
              <a:cxn ang="0">
                <a:pos x="32" y="692"/>
              </a:cxn>
              <a:cxn ang="0">
                <a:pos x="48" y="644"/>
              </a:cxn>
              <a:cxn ang="0">
                <a:pos x="64" y="612"/>
              </a:cxn>
              <a:cxn ang="0">
                <a:pos x="80" y="565"/>
              </a:cxn>
              <a:cxn ang="0">
                <a:pos x="96" y="533"/>
              </a:cxn>
              <a:cxn ang="0">
                <a:pos x="120" y="493"/>
              </a:cxn>
              <a:cxn ang="0">
                <a:pos x="143" y="445"/>
              </a:cxn>
              <a:cxn ang="0">
                <a:pos x="159" y="422"/>
              </a:cxn>
              <a:cxn ang="0">
                <a:pos x="191" y="382"/>
              </a:cxn>
              <a:cxn ang="0">
                <a:pos x="223" y="342"/>
              </a:cxn>
              <a:cxn ang="0">
                <a:pos x="247" y="318"/>
              </a:cxn>
              <a:cxn ang="0">
                <a:pos x="279" y="278"/>
              </a:cxn>
              <a:cxn ang="0">
                <a:pos x="318" y="247"/>
              </a:cxn>
              <a:cxn ang="0">
                <a:pos x="342" y="223"/>
              </a:cxn>
              <a:cxn ang="0">
                <a:pos x="382" y="191"/>
              </a:cxn>
              <a:cxn ang="0">
                <a:pos x="422" y="159"/>
              </a:cxn>
              <a:cxn ang="0">
                <a:pos x="445" y="143"/>
              </a:cxn>
              <a:cxn ang="0">
                <a:pos x="493" y="119"/>
              </a:cxn>
              <a:cxn ang="0">
                <a:pos x="533" y="96"/>
              </a:cxn>
              <a:cxn ang="0">
                <a:pos x="565" y="80"/>
              </a:cxn>
              <a:cxn ang="0">
                <a:pos x="612" y="64"/>
              </a:cxn>
              <a:cxn ang="0">
                <a:pos x="644" y="48"/>
              </a:cxn>
              <a:cxn ang="0">
                <a:pos x="692" y="32"/>
              </a:cxn>
              <a:cxn ang="0">
                <a:pos x="739" y="24"/>
              </a:cxn>
              <a:cxn ang="0">
                <a:pos x="771" y="16"/>
              </a:cxn>
              <a:cxn ang="0">
                <a:pos x="819" y="8"/>
              </a:cxn>
              <a:cxn ang="0">
                <a:pos x="875" y="0"/>
              </a:cxn>
              <a:cxn ang="0">
                <a:pos x="906" y="0"/>
              </a:cxn>
              <a:cxn ang="0">
                <a:pos x="954" y="0"/>
              </a:cxn>
              <a:cxn ang="0">
                <a:pos x="326" y="1677"/>
              </a:cxn>
            </a:cxnLst>
            <a:rect l="0" t="0" r="r" b="b"/>
            <a:pathLst>
              <a:path w="954" h="1677">
                <a:moveTo>
                  <a:pt x="326" y="1677"/>
                </a:moveTo>
                <a:lnTo>
                  <a:pt x="318" y="1669"/>
                </a:lnTo>
                <a:lnTo>
                  <a:pt x="294" y="1646"/>
                </a:lnTo>
                <a:lnTo>
                  <a:pt x="279" y="1630"/>
                </a:lnTo>
                <a:lnTo>
                  <a:pt x="271" y="1622"/>
                </a:lnTo>
                <a:lnTo>
                  <a:pt x="247" y="1598"/>
                </a:lnTo>
                <a:lnTo>
                  <a:pt x="231" y="1582"/>
                </a:lnTo>
                <a:lnTo>
                  <a:pt x="223" y="1574"/>
                </a:lnTo>
                <a:lnTo>
                  <a:pt x="199" y="1542"/>
                </a:lnTo>
                <a:lnTo>
                  <a:pt x="191" y="1534"/>
                </a:lnTo>
                <a:lnTo>
                  <a:pt x="183" y="1518"/>
                </a:lnTo>
                <a:lnTo>
                  <a:pt x="159" y="1495"/>
                </a:lnTo>
                <a:lnTo>
                  <a:pt x="151" y="1479"/>
                </a:lnTo>
                <a:lnTo>
                  <a:pt x="143" y="1463"/>
                </a:lnTo>
                <a:lnTo>
                  <a:pt x="128" y="1439"/>
                </a:lnTo>
                <a:lnTo>
                  <a:pt x="120" y="1423"/>
                </a:lnTo>
                <a:lnTo>
                  <a:pt x="112" y="1407"/>
                </a:lnTo>
                <a:lnTo>
                  <a:pt x="96" y="1375"/>
                </a:lnTo>
                <a:lnTo>
                  <a:pt x="88" y="1359"/>
                </a:lnTo>
                <a:lnTo>
                  <a:pt x="80" y="1344"/>
                </a:lnTo>
                <a:lnTo>
                  <a:pt x="72" y="1328"/>
                </a:lnTo>
                <a:lnTo>
                  <a:pt x="64" y="1296"/>
                </a:lnTo>
                <a:lnTo>
                  <a:pt x="56" y="1280"/>
                </a:lnTo>
                <a:lnTo>
                  <a:pt x="48" y="1264"/>
                </a:lnTo>
                <a:lnTo>
                  <a:pt x="40" y="1232"/>
                </a:lnTo>
                <a:lnTo>
                  <a:pt x="32" y="1216"/>
                </a:lnTo>
                <a:lnTo>
                  <a:pt x="32" y="1200"/>
                </a:lnTo>
                <a:lnTo>
                  <a:pt x="24" y="1169"/>
                </a:lnTo>
                <a:lnTo>
                  <a:pt x="16" y="1153"/>
                </a:lnTo>
                <a:lnTo>
                  <a:pt x="16" y="1137"/>
                </a:lnTo>
                <a:lnTo>
                  <a:pt x="8" y="1105"/>
                </a:lnTo>
                <a:lnTo>
                  <a:pt x="8" y="1089"/>
                </a:lnTo>
                <a:lnTo>
                  <a:pt x="8" y="1073"/>
                </a:lnTo>
                <a:lnTo>
                  <a:pt x="0" y="1041"/>
                </a:lnTo>
                <a:lnTo>
                  <a:pt x="0" y="1026"/>
                </a:lnTo>
                <a:lnTo>
                  <a:pt x="0" y="1010"/>
                </a:lnTo>
                <a:lnTo>
                  <a:pt x="0" y="970"/>
                </a:lnTo>
                <a:lnTo>
                  <a:pt x="0" y="954"/>
                </a:lnTo>
                <a:lnTo>
                  <a:pt x="0" y="938"/>
                </a:lnTo>
                <a:lnTo>
                  <a:pt x="0" y="906"/>
                </a:lnTo>
                <a:lnTo>
                  <a:pt x="0" y="890"/>
                </a:lnTo>
                <a:lnTo>
                  <a:pt x="0" y="875"/>
                </a:lnTo>
                <a:lnTo>
                  <a:pt x="8" y="843"/>
                </a:lnTo>
                <a:lnTo>
                  <a:pt x="8" y="819"/>
                </a:lnTo>
                <a:lnTo>
                  <a:pt x="8" y="803"/>
                </a:lnTo>
                <a:lnTo>
                  <a:pt x="16" y="771"/>
                </a:lnTo>
                <a:lnTo>
                  <a:pt x="16" y="755"/>
                </a:lnTo>
                <a:lnTo>
                  <a:pt x="24" y="739"/>
                </a:lnTo>
                <a:lnTo>
                  <a:pt x="32" y="708"/>
                </a:lnTo>
                <a:lnTo>
                  <a:pt x="32" y="692"/>
                </a:lnTo>
                <a:lnTo>
                  <a:pt x="40" y="676"/>
                </a:lnTo>
                <a:lnTo>
                  <a:pt x="48" y="644"/>
                </a:lnTo>
                <a:lnTo>
                  <a:pt x="56" y="628"/>
                </a:lnTo>
                <a:lnTo>
                  <a:pt x="64" y="612"/>
                </a:lnTo>
                <a:lnTo>
                  <a:pt x="72" y="596"/>
                </a:lnTo>
                <a:lnTo>
                  <a:pt x="80" y="565"/>
                </a:lnTo>
                <a:lnTo>
                  <a:pt x="88" y="549"/>
                </a:lnTo>
                <a:lnTo>
                  <a:pt x="96" y="533"/>
                </a:lnTo>
                <a:lnTo>
                  <a:pt x="112" y="509"/>
                </a:lnTo>
                <a:lnTo>
                  <a:pt x="120" y="493"/>
                </a:lnTo>
                <a:lnTo>
                  <a:pt x="128" y="477"/>
                </a:lnTo>
                <a:lnTo>
                  <a:pt x="143" y="445"/>
                </a:lnTo>
                <a:lnTo>
                  <a:pt x="151" y="437"/>
                </a:lnTo>
                <a:lnTo>
                  <a:pt x="159" y="422"/>
                </a:lnTo>
                <a:lnTo>
                  <a:pt x="183" y="390"/>
                </a:lnTo>
                <a:lnTo>
                  <a:pt x="191" y="382"/>
                </a:lnTo>
                <a:lnTo>
                  <a:pt x="199" y="366"/>
                </a:lnTo>
                <a:lnTo>
                  <a:pt x="223" y="342"/>
                </a:lnTo>
                <a:lnTo>
                  <a:pt x="231" y="326"/>
                </a:lnTo>
                <a:lnTo>
                  <a:pt x="247" y="318"/>
                </a:lnTo>
                <a:lnTo>
                  <a:pt x="271" y="294"/>
                </a:lnTo>
                <a:lnTo>
                  <a:pt x="279" y="278"/>
                </a:lnTo>
                <a:lnTo>
                  <a:pt x="294" y="271"/>
                </a:lnTo>
                <a:lnTo>
                  <a:pt x="318" y="247"/>
                </a:lnTo>
                <a:lnTo>
                  <a:pt x="326" y="231"/>
                </a:lnTo>
                <a:lnTo>
                  <a:pt x="342" y="223"/>
                </a:lnTo>
                <a:lnTo>
                  <a:pt x="366" y="199"/>
                </a:lnTo>
                <a:lnTo>
                  <a:pt x="382" y="191"/>
                </a:lnTo>
                <a:lnTo>
                  <a:pt x="390" y="183"/>
                </a:lnTo>
                <a:lnTo>
                  <a:pt x="422" y="159"/>
                </a:lnTo>
                <a:lnTo>
                  <a:pt x="437" y="151"/>
                </a:lnTo>
                <a:lnTo>
                  <a:pt x="445" y="143"/>
                </a:lnTo>
                <a:lnTo>
                  <a:pt x="477" y="127"/>
                </a:lnTo>
                <a:lnTo>
                  <a:pt x="493" y="119"/>
                </a:lnTo>
                <a:lnTo>
                  <a:pt x="509" y="112"/>
                </a:lnTo>
                <a:lnTo>
                  <a:pt x="533" y="96"/>
                </a:lnTo>
                <a:lnTo>
                  <a:pt x="549" y="88"/>
                </a:lnTo>
                <a:lnTo>
                  <a:pt x="565" y="80"/>
                </a:lnTo>
                <a:lnTo>
                  <a:pt x="581" y="72"/>
                </a:lnTo>
                <a:lnTo>
                  <a:pt x="612" y="64"/>
                </a:lnTo>
                <a:lnTo>
                  <a:pt x="628" y="56"/>
                </a:lnTo>
                <a:lnTo>
                  <a:pt x="644" y="48"/>
                </a:lnTo>
                <a:lnTo>
                  <a:pt x="676" y="40"/>
                </a:lnTo>
                <a:lnTo>
                  <a:pt x="692" y="32"/>
                </a:lnTo>
                <a:lnTo>
                  <a:pt x="708" y="32"/>
                </a:lnTo>
                <a:lnTo>
                  <a:pt x="739" y="24"/>
                </a:lnTo>
                <a:lnTo>
                  <a:pt x="755" y="16"/>
                </a:lnTo>
                <a:lnTo>
                  <a:pt x="771" y="16"/>
                </a:lnTo>
                <a:lnTo>
                  <a:pt x="803" y="8"/>
                </a:lnTo>
                <a:lnTo>
                  <a:pt x="819" y="8"/>
                </a:lnTo>
                <a:lnTo>
                  <a:pt x="843" y="8"/>
                </a:lnTo>
                <a:lnTo>
                  <a:pt x="875" y="0"/>
                </a:lnTo>
                <a:lnTo>
                  <a:pt x="891" y="0"/>
                </a:lnTo>
                <a:lnTo>
                  <a:pt x="906" y="0"/>
                </a:lnTo>
                <a:lnTo>
                  <a:pt x="938" y="0"/>
                </a:lnTo>
                <a:lnTo>
                  <a:pt x="954" y="0"/>
                </a:lnTo>
                <a:lnTo>
                  <a:pt x="954" y="954"/>
                </a:lnTo>
                <a:lnTo>
                  <a:pt x="326" y="1677"/>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Rectangle 14"/>
          <p:cNvSpPr>
            <a:spLocks noChangeArrowheads="1"/>
          </p:cNvSpPr>
          <p:nvPr/>
        </p:nvSpPr>
        <p:spPr bwMode="auto">
          <a:xfrm>
            <a:off x="6127750" y="2557463"/>
            <a:ext cx="2115772"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7030A0"/>
                </a:solidFill>
                <a:effectLst/>
                <a:latin typeface="Calibri" pitchFamily="34" charset="0"/>
                <a:cs typeface="Arial" pitchFamily="34" charset="0"/>
              </a:rPr>
              <a:t>Increased oil supply </a:t>
            </a:r>
            <a:endParaRPr kumimoji="0" lang="en-US" sz="2000" b="0" i="0" u="none" strike="noStrike" cap="none" normalizeH="0" baseline="0" dirty="0" smtClean="0">
              <a:ln>
                <a:noFill/>
              </a:ln>
              <a:solidFill>
                <a:srgbClr val="7030A0"/>
              </a:solidFill>
              <a:effectLst/>
              <a:latin typeface="Arial" pitchFamily="34" charset="0"/>
              <a:cs typeface="Arial" pitchFamily="34" charset="0"/>
            </a:endParaRPr>
          </a:p>
        </p:txBody>
      </p:sp>
      <p:sp>
        <p:nvSpPr>
          <p:cNvPr id="1040" name="Rectangle 16"/>
          <p:cNvSpPr>
            <a:spLocks noChangeArrowheads="1"/>
          </p:cNvSpPr>
          <p:nvPr/>
        </p:nvSpPr>
        <p:spPr bwMode="auto">
          <a:xfrm>
            <a:off x="5913438" y="4941888"/>
            <a:ext cx="2936701"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4">
                    <a:lumMod val="60000"/>
                    <a:lumOff val="40000"/>
                  </a:schemeClr>
                </a:solidFill>
                <a:effectLst/>
                <a:latin typeface="Calibri" pitchFamily="34" charset="0"/>
                <a:cs typeface="Arial" pitchFamily="34" charset="0"/>
              </a:rPr>
              <a:t>Natural gas use in transport </a:t>
            </a:r>
            <a:endParaRPr kumimoji="0" lang="en-US" sz="3600" b="0" i="0" u="none" strike="noStrike" cap="none" normalizeH="0" baseline="0" dirty="0" smtClean="0">
              <a:ln>
                <a:noFill/>
              </a:ln>
              <a:solidFill>
                <a:schemeClr val="accent4">
                  <a:lumMod val="60000"/>
                  <a:lumOff val="40000"/>
                </a:schemeClr>
              </a:solidFill>
              <a:effectLst/>
              <a:latin typeface="Arial" pitchFamily="34" charset="0"/>
              <a:cs typeface="Arial" pitchFamily="34" charset="0"/>
            </a:endParaRPr>
          </a:p>
        </p:txBody>
      </p:sp>
      <p:sp>
        <p:nvSpPr>
          <p:cNvPr id="1042" name="Rectangle 18"/>
          <p:cNvSpPr>
            <a:spLocks noChangeArrowheads="1"/>
          </p:cNvSpPr>
          <p:nvPr/>
        </p:nvSpPr>
        <p:spPr bwMode="auto">
          <a:xfrm>
            <a:off x="3153229" y="5341257"/>
            <a:ext cx="2599622"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92D050"/>
                </a:solidFill>
                <a:effectLst/>
                <a:latin typeface="Calibri" pitchFamily="34" charset="0"/>
                <a:cs typeface="Arial" pitchFamily="34" charset="0"/>
              </a:rPr>
              <a:t>Biofuels</a:t>
            </a:r>
            <a:r>
              <a:rPr kumimoji="0" lang="en-US" sz="2000" b="0" i="0" u="none" strike="noStrike" cap="none" normalizeH="0" baseline="0" dirty="0" smtClean="0">
                <a:ln>
                  <a:noFill/>
                </a:ln>
                <a:solidFill>
                  <a:srgbClr val="92D050"/>
                </a:solidFill>
                <a:effectLst/>
                <a:latin typeface="Calibri" pitchFamily="34" charset="0"/>
                <a:cs typeface="Arial" pitchFamily="34" charset="0"/>
              </a:rPr>
              <a:t> use in transport </a:t>
            </a:r>
            <a:endParaRPr kumimoji="0" lang="en-US" sz="3600" b="0" i="0" u="none" strike="noStrike" cap="none" normalizeH="0" baseline="0" dirty="0" smtClean="0">
              <a:ln>
                <a:noFill/>
              </a:ln>
              <a:solidFill>
                <a:srgbClr val="92D050"/>
              </a:solidFill>
              <a:effectLst/>
              <a:latin typeface="Arial" pitchFamily="34" charset="0"/>
              <a:cs typeface="Arial" pitchFamily="34" charset="0"/>
            </a:endParaRPr>
          </a:p>
        </p:txBody>
      </p:sp>
      <p:sp>
        <p:nvSpPr>
          <p:cNvPr id="1044" name="Rectangle 20"/>
          <p:cNvSpPr>
            <a:spLocks noChangeArrowheads="1"/>
          </p:cNvSpPr>
          <p:nvPr/>
        </p:nvSpPr>
        <p:spPr bwMode="auto">
          <a:xfrm>
            <a:off x="1720396" y="2938462"/>
            <a:ext cx="1500411" cy="6155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Calibri" pitchFamily="34" charset="0"/>
                <a:cs typeface="Arial" pitchFamily="34" charset="0"/>
              </a:rPr>
              <a:t>Demand-side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Calibri" pitchFamily="34" charset="0"/>
                <a:cs typeface="Arial" pitchFamily="34" charset="0"/>
              </a:rPr>
              <a:t>efficiency</a:t>
            </a:r>
            <a:endParaRPr kumimoji="0" lang="en-US" sz="3600" b="0" i="0" u="none" strike="noStrike" cap="none" normalizeH="0" baseline="0" dirty="0" smtClean="0">
              <a:ln>
                <a:noFill/>
              </a:ln>
              <a:solidFill>
                <a:schemeClr val="accent1"/>
              </a:solidFill>
              <a:effectLst/>
              <a:latin typeface="Arial" pitchFamily="34" charset="0"/>
              <a:cs typeface="Arial" pitchFamily="34" charset="0"/>
            </a:endParaRPr>
          </a:p>
        </p:txBody>
      </p:sp>
      <p:grpSp>
        <p:nvGrpSpPr>
          <p:cNvPr id="4" name="Group 31"/>
          <p:cNvGrpSpPr/>
          <p:nvPr/>
        </p:nvGrpSpPr>
        <p:grpSpPr>
          <a:xfrm>
            <a:off x="3164114" y="2214336"/>
            <a:ext cx="3041650" cy="3041650"/>
            <a:chOff x="3175000" y="2228850"/>
            <a:chExt cx="3041650" cy="3041650"/>
          </a:xfrm>
        </p:grpSpPr>
        <p:sp>
          <p:nvSpPr>
            <p:cNvPr id="1032" name="Freeform 8"/>
            <p:cNvSpPr>
              <a:spLocks/>
            </p:cNvSpPr>
            <p:nvPr/>
          </p:nvSpPr>
          <p:spPr bwMode="auto">
            <a:xfrm>
              <a:off x="4689475" y="3743325"/>
              <a:ext cx="1198562" cy="1387475"/>
            </a:xfrm>
            <a:custGeom>
              <a:avLst/>
              <a:gdLst/>
              <a:ahLst/>
              <a:cxnLst>
                <a:cxn ang="0">
                  <a:pos x="755" y="588"/>
                </a:cxn>
                <a:cxn ang="0">
                  <a:pos x="747" y="604"/>
                </a:cxn>
                <a:cxn ang="0">
                  <a:pos x="723" y="628"/>
                </a:cxn>
                <a:cxn ang="0">
                  <a:pos x="715" y="644"/>
                </a:cxn>
                <a:cxn ang="0">
                  <a:pos x="700" y="652"/>
                </a:cxn>
                <a:cxn ang="0">
                  <a:pos x="676" y="676"/>
                </a:cxn>
                <a:cxn ang="0">
                  <a:pos x="668" y="692"/>
                </a:cxn>
                <a:cxn ang="0">
                  <a:pos x="652" y="700"/>
                </a:cxn>
                <a:cxn ang="0">
                  <a:pos x="628" y="723"/>
                </a:cxn>
                <a:cxn ang="0">
                  <a:pos x="620" y="739"/>
                </a:cxn>
                <a:cxn ang="0">
                  <a:pos x="604" y="747"/>
                </a:cxn>
                <a:cxn ang="0">
                  <a:pos x="580" y="763"/>
                </a:cxn>
                <a:cxn ang="0">
                  <a:pos x="564" y="779"/>
                </a:cxn>
                <a:cxn ang="0">
                  <a:pos x="548" y="787"/>
                </a:cxn>
                <a:cxn ang="0">
                  <a:pos x="525" y="803"/>
                </a:cxn>
                <a:cxn ang="0">
                  <a:pos x="509" y="811"/>
                </a:cxn>
                <a:cxn ang="0">
                  <a:pos x="493" y="827"/>
                </a:cxn>
                <a:cxn ang="0">
                  <a:pos x="469" y="843"/>
                </a:cxn>
                <a:cxn ang="0">
                  <a:pos x="453" y="851"/>
                </a:cxn>
                <a:cxn ang="0">
                  <a:pos x="437" y="858"/>
                </a:cxn>
                <a:cxn ang="0">
                  <a:pos x="405" y="866"/>
                </a:cxn>
                <a:cxn ang="0">
                  <a:pos x="390" y="874"/>
                </a:cxn>
                <a:cxn ang="0">
                  <a:pos x="0" y="0"/>
                </a:cxn>
                <a:cxn ang="0">
                  <a:pos x="755" y="588"/>
                </a:cxn>
              </a:cxnLst>
              <a:rect l="0" t="0" r="r" b="b"/>
              <a:pathLst>
                <a:path w="755" h="874">
                  <a:moveTo>
                    <a:pt x="755" y="588"/>
                  </a:moveTo>
                  <a:lnTo>
                    <a:pt x="747" y="604"/>
                  </a:lnTo>
                  <a:lnTo>
                    <a:pt x="723" y="628"/>
                  </a:lnTo>
                  <a:lnTo>
                    <a:pt x="715" y="644"/>
                  </a:lnTo>
                  <a:lnTo>
                    <a:pt x="700" y="652"/>
                  </a:lnTo>
                  <a:lnTo>
                    <a:pt x="676" y="676"/>
                  </a:lnTo>
                  <a:lnTo>
                    <a:pt x="668" y="692"/>
                  </a:lnTo>
                  <a:lnTo>
                    <a:pt x="652" y="700"/>
                  </a:lnTo>
                  <a:lnTo>
                    <a:pt x="628" y="723"/>
                  </a:lnTo>
                  <a:lnTo>
                    <a:pt x="620" y="739"/>
                  </a:lnTo>
                  <a:lnTo>
                    <a:pt x="604" y="747"/>
                  </a:lnTo>
                  <a:lnTo>
                    <a:pt x="580" y="763"/>
                  </a:lnTo>
                  <a:lnTo>
                    <a:pt x="564" y="779"/>
                  </a:lnTo>
                  <a:lnTo>
                    <a:pt x="548" y="787"/>
                  </a:lnTo>
                  <a:lnTo>
                    <a:pt x="525" y="803"/>
                  </a:lnTo>
                  <a:lnTo>
                    <a:pt x="509" y="811"/>
                  </a:lnTo>
                  <a:lnTo>
                    <a:pt x="493" y="827"/>
                  </a:lnTo>
                  <a:lnTo>
                    <a:pt x="469" y="843"/>
                  </a:lnTo>
                  <a:lnTo>
                    <a:pt x="453" y="851"/>
                  </a:lnTo>
                  <a:lnTo>
                    <a:pt x="437" y="858"/>
                  </a:lnTo>
                  <a:lnTo>
                    <a:pt x="405" y="866"/>
                  </a:lnTo>
                  <a:lnTo>
                    <a:pt x="390" y="874"/>
                  </a:lnTo>
                  <a:lnTo>
                    <a:pt x="0" y="0"/>
                  </a:lnTo>
                  <a:lnTo>
                    <a:pt x="755" y="588"/>
                  </a:lnTo>
                  <a:close/>
                </a:path>
              </a:pathLst>
            </a:custGeom>
            <a:solidFill>
              <a:srgbClr val="B3A2C7"/>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4" name="Freeform 10"/>
            <p:cNvSpPr>
              <a:spLocks/>
            </p:cNvSpPr>
            <p:nvPr/>
          </p:nvSpPr>
          <p:spPr bwMode="auto">
            <a:xfrm>
              <a:off x="3692525" y="3743325"/>
              <a:ext cx="1616075" cy="1527175"/>
            </a:xfrm>
            <a:custGeom>
              <a:avLst/>
              <a:gdLst/>
              <a:ahLst/>
              <a:cxnLst>
                <a:cxn ang="0">
                  <a:pos x="1018" y="874"/>
                </a:cxn>
                <a:cxn ang="0">
                  <a:pos x="1002" y="882"/>
                </a:cxn>
                <a:cxn ang="0">
                  <a:pos x="970" y="898"/>
                </a:cxn>
                <a:cxn ang="0">
                  <a:pos x="954" y="898"/>
                </a:cxn>
                <a:cxn ang="0">
                  <a:pos x="938" y="906"/>
                </a:cxn>
                <a:cxn ang="0">
                  <a:pos x="922" y="914"/>
                </a:cxn>
                <a:cxn ang="0">
                  <a:pos x="890" y="922"/>
                </a:cxn>
                <a:cxn ang="0">
                  <a:pos x="874" y="930"/>
                </a:cxn>
                <a:cxn ang="0">
                  <a:pos x="859" y="930"/>
                </a:cxn>
                <a:cxn ang="0">
                  <a:pos x="843" y="938"/>
                </a:cxn>
                <a:cxn ang="0">
                  <a:pos x="811" y="946"/>
                </a:cxn>
                <a:cxn ang="0">
                  <a:pos x="795" y="946"/>
                </a:cxn>
                <a:cxn ang="0">
                  <a:pos x="779" y="946"/>
                </a:cxn>
                <a:cxn ang="0">
                  <a:pos x="747" y="954"/>
                </a:cxn>
                <a:cxn ang="0">
                  <a:pos x="731" y="954"/>
                </a:cxn>
                <a:cxn ang="0">
                  <a:pos x="716" y="954"/>
                </a:cxn>
                <a:cxn ang="0">
                  <a:pos x="700" y="954"/>
                </a:cxn>
                <a:cxn ang="0">
                  <a:pos x="660" y="962"/>
                </a:cxn>
                <a:cxn ang="0">
                  <a:pos x="644" y="962"/>
                </a:cxn>
                <a:cxn ang="0">
                  <a:pos x="628" y="962"/>
                </a:cxn>
                <a:cxn ang="0">
                  <a:pos x="612" y="962"/>
                </a:cxn>
                <a:cxn ang="0">
                  <a:pos x="580" y="962"/>
                </a:cxn>
                <a:cxn ang="0">
                  <a:pos x="565" y="954"/>
                </a:cxn>
                <a:cxn ang="0">
                  <a:pos x="549" y="954"/>
                </a:cxn>
                <a:cxn ang="0">
                  <a:pos x="517" y="954"/>
                </a:cxn>
                <a:cxn ang="0">
                  <a:pos x="493" y="954"/>
                </a:cxn>
                <a:cxn ang="0">
                  <a:pos x="477" y="946"/>
                </a:cxn>
                <a:cxn ang="0">
                  <a:pos x="461" y="946"/>
                </a:cxn>
                <a:cxn ang="0">
                  <a:pos x="429" y="938"/>
                </a:cxn>
                <a:cxn ang="0">
                  <a:pos x="413" y="938"/>
                </a:cxn>
                <a:cxn ang="0">
                  <a:pos x="398" y="930"/>
                </a:cxn>
                <a:cxn ang="0">
                  <a:pos x="366" y="922"/>
                </a:cxn>
                <a:cxn ang="0">
                  <a:pos x="350" y="914"/>
                </a:cxn>
                <a:cxn ang="0">
                  <a:pos x="334" y="914"/>
                </a:cxn>
                <a:cxn ang="0">
                  <a:pos x="318" y="906"/>
                </a:cxn>
                <a:cxn ang="0">
                  <a:pos x="286" y="898"/>
                </a:cxn>
                <a:cxn ang="0">
                  <a:pos x="270" y="890"/>
                </a:cxn>
                <a:cxn ang="0">
                  <a:pos x="255" y="882"/>
                </a:cxn>
                <a:cxn ang="0">
                  <a:pos x="239" y="874"/>
                </a:cxn>
                <a:cxn ang="0">
                  <a:pos x="207" y="866"/>
                </a:cxn>
                <a:cxn ang="0">
                  <a:pos x="199" y="858"/>
                </a:cxn>
                <a:cxn ang="0">
                  <a:pos x="183" y="851"/>
                </a:cxn>
                <a:cxn ang="0">
                  <a:pos x="151" y="835"/>
                </a:cxn>
                <a:cxn ang="0">
                  <a:pos x="135" y="827"/>
                </a:cxn>
                <a:cxn ang="0">
                  <a:pos x="119" y="811"/>
                </a:cxn>
                <a:cxn ang="0">
                  <a:pos x="111" y="803"/>
                </a:cxn>
                <a:cxn ang="0">
                  <a:pos x="80" y="787"/>
                </a:cxn>
                <a:cxn ang="0">
                  <a:pos x="64" y="779"/>
                </a:cxn>
                <a:cxn ang="0">
                  <a:pos x="56" y="763"/>
                </a:cxn>
                <a:cxn ang="0">
                  <a:pos x="40" y="755"/>
                </a:cxn>
                <a:cxn ang="0">
                  <a:pos x="16" y="739"/>
                </a:cxn>
                <a:cxn ang="0">
                  <a:pos x="0" y="723"/>
                </a:cxn>
                <a:cxn ang="0">
                  <a:pos x="628" y="0"/>
                </a:cxn>
                <a:cxn ang="0">
                  <a:pos x="1018" y="874"/>
                </a:cxn>
              </a:cxnLst>
              <a:rect l="0" t="0" r="r" b="b"/>
              <a:pathLst>
                <a:path w="1018" h="962">
                  <a:moveTo>
                    <a:pt x="1018" y="874"/>
                  </a:moveTo>
                  <a:lnTo>
                    <a:pt x="1002" y="882"/>
                  </a:lnTo>
                  <a:lnTo>
                    <a:pt x="970" y="898"/>
                  </a:lnTo>
                  <a:lnTo>
                    <a:pt x="954" y="898"/>
                  </a:lnTo>
                  <a:lnTo>
                    <a:pt x="938" y="906"/>
                  </a:lnTo>
                  <a:lnTo>
                    <a:pt x="922" y="914"/>
                  </a:lnTo>
                  <a:lnTo>
                    <a:pt x="890" y="922"/>
                  </a:lnTo>
                  <a:lnTo>
                    <a:pt x="874" y="930"/>
                  </a:lnTo>
                  <a:lnTo>
                    <a:pt x="859" y="930"/>
                  </a:lnTo>
                  <a:lnTo>
                    <a:pt x="843" y="938"/>
                  </a:lnTo>
                  <a:lnTo>
                    <a:pt x="811" y="946"/>
                  </a:lnTo>
                  <a:lnTo>
                    <a:pt x="795" y="946"/>
                  </a:lnTo>
                  <a:lnTo>
                    <a:pt x="779" y="946"/>
                  </a:lnTo>
                  <a:lnTo>
                    <a:pt x="747" y="954"/>
                  </a:lnTo>
                  <a:lnTo>
                    <a:pt x="731" y="954"/>
                  </a:lnTo>
                  <a:lnTo>
                    <a:pt x="716" y="954"/>
                  </a:lnTo>
                  <a:lnTo>
                    <a:pt x="700" y="954"/>
                  </a:lnTo>
                  <a:lnTo>
                    <a:pt x="660" y="962"/>
                  </a:lnTo>
                  <a:lnTo>
                    <a:pt x="644" y="962"/>
                  </a:lnTo>
                  <a:lnTo>
                    <a:pt x="628" y="962"/>
                  </a:lnTo>
                  <a:lnTo>
                    <a:pt x="612" y="962"/>
                  </a:lnTo>
                  <a:lnTo>
                    <a:pt x="580" y="962"/>
                  </a:lnTo>
                  <a:lnTo>
                    <a:pt x="565" y="954"/>
                  </a:lnTo>
                  <a:lnTo>
                    <a:pt x="549" y="954"/>
                  </a:lnTo>
                  <a:lnTo>
                    <a:pt x="517" y="954"/>
                  </a:lnTo>
                  <a:lnTo>
                    <a:pt x="493" y="954"/>
                  </a:lnTo>
                  <a:lnTo>
                    <a:pt x="477" y="946"/>
                  </a:lnTo>
                  <a:lnTo>
                    <a:pt x="461" y="946"/>
                  </a:lnTo>
                  <a:lnTo>
                    <a:pt x="429" y="938"/>
                  </a:lnTo>
                  <a:lnTo>
                    <a:pt x="413" y="938"/>
                  </a:lnTo>
                  <a:lnTo>
                    <a:pt x="398" y="930"/>
                  </a:lnTo>
                  <a:lnTo>
                    <a:pt x="366" y="922"/>
                  </a:lnTo>
                  <a:lnTo>
                    <a:pt x="350" y="914"/>
                  </a:lnTo>
                  <a:lnTo>
                    <a:pt x="334" y="914"/>
                  </a:lnTo>
                  <a:lnTo>
                    <a:pt x="318" y="906"/>
                  </a:lnTo>
                  <a:lnTo>
                    <a:pt x="286" y="898"/>
                  </a:lnTo>
                  <a:lnTo>
                    <a:pt x="270" y="890"/>
                  </a:lnTo>
                  <a:lnTo>
                    <a:pt x="255" y="882"/>
                  </a:lnTo>
                  <a:lnTo>
                    <a:pt x="239" y="874"/>
                  </a:lnTo>
                  <a:lnTo>
                    <a:pt x="207" y="866"/>
                  </a:lnTo>
                  <a:lnTo>
                    <a:pt x="199" y="858"/>
                  </a:lnTo>
                  <a:lnTo>
                    <a:pt x="183" y="851"/>
                  </a:lnTo>
                  <a:lnTo>
                    <a:pt x="151" y="835"/>
                  </a:lnTo>
                  <a:lnTo>
                    <a:pt x="135" y="827"/>
                  </a:lnTo>
                  <a:lnTo>
                    <a:pt x="119" y="811"/>
                  </a:lnTo>
                  <a:lnTo>
                    <a:pt x="111" y="803"/>
                  </a:lnTo>
                  <a:lnTo>
                    <a:pt x="80" y="787"/>
                  </a:lnTo>
                  <a:lnTo>
                    <a:pt x="64" y="779"/>
                  </a:lnTo>
                  <a:lnTo>
                    <a:pt x="56" y="763"/>
                  </a:lnTo>
                  <a:lnTo>
                    <a:pt x="40" y="755"/>
                  </a:lnTo>
                  <a:lnTo>
                    <a:pt x="16" y="739"/>
                  </a:lnTo>
                  <a:lnTo>
                    <a:pt x="0" y="723"/>
                  </a:lnTo>
                  <a:lnTo>
                    <a:pt x="628" y="0"/>
                  </a:lnTo>
                  <a:lnTo>
                    <a:pt x="1018" y="874"/>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6" name="Freeform 12"/>
            <p:cNvSpPr>
              <a:spLocks/>
            </p:cNvSpPr>
            <p:nvPr/>
          </p:nvSpPr>
          <p:spPr bwMode="auto">
            <a:xfrm>
              <a:off x="3175000" y="2228850"/>
              <a:ext cx="1514475" cy="2662237"/>
            </a:xfrm>
            <a:custGeom>
              <a:avLst/>
              <a:gdLst/>
              <a:ahLst/>
              <a:cxnLst>
                <a:cxn ang="0">
                  <a:pos x="318" y="1669"/>
                </a:cxn>
                <a:cxn ang="0">
                  <a:pos x="279" y="1630"/>
                </a:cxn>
                <a:cxn ang="0">
                  <a:pos x="247" y="1598"/>
                </a:cxn>
                <a:cxn ang="0">
                  <a:pos x="223" y="1574"/>
                </a:cxn>
                <a:cxn ang="0">
                  <a:pos x="191" y="1534"/>
                </a:cxn>
                <a:cxn ang="0">
                  <a:pos x="159" y="1495"/>
                </a:cxn>
                <a:cxn ang="0">
                  <a:pos x="143" y="1463"/>
                </a:cxn>
                <a:cxn ang="0">
                  <a:pos x="120" y="1423"/>
                </a:cxn>
                <a:cxn ang="0">
                  <a:pos x="96" y="1375"/>
                </a:cxn>
                <a:cxn ang="0">
                  <a:pos x="80" y="1344"/>
                </a:cxn>
                <a:cxn ang="0">
                  <a:pos x="64" y="1296"/>
                </a:cxn>
                <a:cxn ang="0">
                  <a:pos x="48" y="1264"/>
                </a:cxn>
                <a:cxn ang="0">
                  <a:pos x="32" y="1216"/>
                </a:cxn>
                <a:cxn ang="0">
                  <a:pos x="24" y="1169"/>
                </a:cxn>
                <a:cxn ang="0">
                  <a:pos x="16" y="1137"/>
                </a:cxn>
                <a:cxn ang="0">
                  <a:pos x="8" y="1089"/>
                </a:cxn>
                <a:cxn ang="0">
                  <a:pos x="0" y="1041"/>
                </a:cxn>
                <a:cxn ang="0">
                  <a:pos x="0" y="1010"/>
                </a:cxn>
                <a:cxn ang="0">
                  <a:pos x="0" y="954"/>
                </a:cxn>
                <a:cxn ang="0">
                  <a:pos x="0" y="906"/>
                </a:cxn>
                <a:cxn ang="0">
                  <a:pos x="0" y="875"/>
                </a:cxn>
                <a:cxn ang="0">
                  <a:pos x="8" y="819"/>
                </a:cxn>
                <a:cxn ang="0">
                  <a:pos x="16" y="771"/>
                </a:cxn>
                <a:cxn ang="0">
                  <a:pos x="24" y="739"/>
                </a:cxn>
                <a:cxn ang="0">
                  <a:pos x="32" y="692"/>
                </a:cxn>
                <a:cxn ang="0">
                  <a:pos x="48" y="644"/>
                </a:cxn>
                <a:cxn ang="0">
                  <a:pos x="64" y="612"/>
                </a:cxn>
                <a:cxn ang="0">
                  <a:pos x="80" y="565"/>
                </a:cxn>
                <a:cxn ang="0">
                  <a:pos x="96" y="533"/>
                </a:cxn>
                <a:cxn ang="0">
                  <a:pos x="120" y="493"/>
                </a:cxn>
                <a:cxn ang="0">
                  <a:pos x="143" y="445"/>
                </a:cxn>
                <a:cxn ang="0">
                  <a:pos x="159" y="422"/>
                </a:cxn>
                <a:cxn ang="0">
                  <a:pos x="191" y="382"/>
                </a:cxn>
                <a:cxn ang="0">
                  <a:pos x="223" y="342"/>
                </a:cxn>
                <a:cxn ang="0">
                  <a:pos x="247" y="318"/>
                </a:cxn>
                <a:cxn ang="0">
                  <a:pos x="279" y="278"/>
                </a:cxn>
                <a:cxn ang="0">
                  <a:pos x="318" y="247"/>
                </a:cxn>
                <a:cxn ang="0">
                  <a:pos x="342" y="223"/>
                </a:cxn>
                <a:cxn ang="0">
                  <a:pos x="382" y="191"/>
                </a:cxn>
                <a:cxn ang="0">
                  <a:pos x="422" y="159"/>
                </a:cxn>
                <a:cxn ang="0">
                  <a:pos x="445" y="143"/>
                </a:cxn>
                <a:cxn ang="0">
                  <a:pos x="493" y="119"/>
                </a:cxn>
                <a:cxn ang="0">
                  <a:pos x="533" y="96"/>
                </a:cxn>
                <a:cxn ang="0">
                  <a:pos x="565" y="80"/>
                </a:cxn>
                <a:cxn ang="0">
                  <a:pos x="612" y="64"/>
                </a:cxn>
                <a:cxn ang="0">
                  <a:pos x="644" y="48"/>
                </a:cxn>
                <a:cxn ang="0">
                  <a:pos x="692" y="32"/>
                </a:cxn>
                <a:cxn ang="0">
                  <a:pos x="739" y="24"/>
                </a:cxn>
                <a:cxn ang="0">
                  <a:pos x="771" y="16"/>
                </a:cxn>
                <a:cxn ang="0">
                  <a:pos x="819" y="8"/>
                </a:cxn>
                <a:cxn ang="0">
                  <a:pos x="875" y="0"/>
                </a:cxn>
                <a:cxn ang="0">
                  <a:pos x="906" y="0"/>
                </a:cxn>
                <a:cxn ang="0">
                  <a:pos x="954" y="0"/>
                </a:cxn>
                <a:cxn ang="0">
                  <a:pos x="326" y="1677"/>
                </a:cxn>
              </a:cxnLst>
              <a:rect l="0" t="0" r="r" b="b"/>
              <a:pathLst>
                <a:path w="954" h="1677">
                  <a:moveTo>
                    <a:pt x="326" y="1677"/>
                  </a:moveTo>
                  <a:lnTo>
                    <a:pt x="318" y="1669"/>
                  </a:lnTo>
                  <a:lnTo>
                    <a:pt x="294" y="1646"/>
                  </a:lnTo>
                  <a:lnTo>
                    <a:pt x="279" y="1630"/>
                  </a:lnTo>
                  <a:lnTo>
                    <a:pt x="271" y="1622"/>
                  </a:lnTo>
                  <a:lnTo>
                    <a:pt x="247" y="1598"/>
                  </a:lnTo>
                  <a:lnTo>
                    <a:pt x="231" y="1582"/>
                  </a:lnTo>
                  <a:lnTo>
                    <a:pt x="223" y="1574"/>
                  </a:lnTo>
                  <a:lnTo>
                    <a:pt x="199" y="1542"/>
                  </a:lnTo>
                  <a:lnTo>
                    <a:pt x="191" y="1534"/>
                  </a:lnTo>
                  <a:lnTo>
                    <a:pt x="183" y="1518"/>
                  </a:lnTo>
                  <a:lnTo>
                    <a:pt x="159" y="1495"/>
                  </a:lnTo>
                  <a:lnTo>
                    <a:pt x="151" y="1479"/>
                  </a:lnTo>
                  <a:lnTo>
                    <a:pt x="143" y="1463"/>
                  </a:lnTo>
                  <a:lnTo>
                    <a:pt x="128" y="1439"/>
                  </a:lnTo>
                  <a:lnTo>
                    <a:pt x="120" y="1423"/>
                  </a:lnTo>
                  <a:lnTo>
                    <a:pt x="112" y="1407"/>
                  </a:lnTo>
                  <a:lnTo>
                    <a:pt x="96" y="1375"/>
                  </a:lnTo>
                  <a:lnTo>
                    <a:pt x="88" y="1359"/>
                  </a:lnTo>
                  <a:lnTo>
                    <a:pt x="80" y="1344"/>
                  </a:lnTo>
                  <a:lnTo>
                    <a:pt x="72" y="1328"/>
                  </a:lnTo>
                  <a:lnTo>
                    <a:pt x="64" y="1296"/>
                  </a:lnTo>
                  <a:lnTo>
                    <a:pt x="56" y="1280"/>
                  </a:lnTo>
                  <a:lnTo>
                    <a:pt x="48" y="1264"/>
                  </a:lnTo>
                  <a:lnTo>
                    <a:pt x="40" y="1232"/>
                  </a:lnTo>
                  <a:lnTo>
                    <a:pt x="32" y="1216"/>
                  </a:lnTo>
                  <a:lnTo>
                    <a:pt x="32" y="1200"/>
                  </a:lnTo>
                  <a:lnTo>
                    <a:pt x="24" y="1169"/>
                  </a:lnTo>
                  <a:lnTo>
                    <a:pt x="16" y="1153"/>
                  </a:lnTo>
                  <a:lnTo>
                    <a:pt x="16" y="1137"/>
                  </a:lnTo>
                  <a:lnTo>
                    <a:pt x="8" y="1105"/>
                  </a:lnTo>
                  <a:lnTo>
                    <a:pt x="8" y="1089"/>
                  </a:lnTo>
                  <a:lnTo>
                    <a:pt x="8" y="1073"/>
                  </a:lnTo>
                  <a:lnTo>
                    <a:pt x="0" y="1041"/>
                  </a:lnTo>
                  <a:lnTo>
                    <a:pt x="0" y="1026"/>
                  </a:lnTo>
                  <a:lnTo>
                    <a:pt x="0" y="1010"/>
                  </a:lnTo>
                  <a:lnTo>
                    <a:pt x="0" y="970"/>
                  </a:lnTo>
                  <a:lnTo>
                    <a:pt x="0" y="954"/>
                  </a:lnTo>
                  <a:lnTo>
                    <a:pt x="0" y="938"/>
                  </a:lnTo>
                  <a:lnTo>
                    <a:pt x="0" y="906"/>
                  </a:lnTo>
                  <a:lnTo>
                    <a:pt x="0" y="890"/>
                  </a:lnTo>
                  <a:lnTo>
                    <a:pt x="0" y="875"/>
                  </a:lnTo>
                  <a:lnTo>
                    <a:pt x="8" y="843"/>
                  </a:lnTo>
                  <a:lnTo>
                    <a:pt x="8" y="819"/>
                  </a:lnTo>
                  <a:lnTo>
                    <a:pt x="8" y="803"/>
                  </a:lnTo>
                  <a:lnTo>
                    <a:pt x="16" y="771"/>
                  </a:lnTo>
                  <a:lnTo>
                    <a:pt x="16" y="755"/>
                  </a:lnTo>
                  <a:lnTo>
                    <a:pt x="24" y="739"/>
                  </a:lnTo>
                  <a:lnTo>
                    <a:pt x="32" y="708"/>
                  </a:lnTo>
                  <a:lnTo>
                    <a:pt x="32" y="692"/>
                  </a:lnTo>
                  <a:lnTo>
                    <a:pt x="40" y="676"/>
                  </a:lnTo>
                  <a:lnTo>
                    <a:pt x="48" y="644"/>
                  </a:lnTo>
                  <a:lnTo>
                    <a:pt x="56" y="628"/>
                  </a:lnTo>
                  <a:lnTo>
                    <a:pt x="64" y="612"/>
                  </a:lnTo>
                  <a:lnTo>
                    <a:pt x="72" y="596"/>
                  </a:lnTo>
                  <a:lnTo>
                    <a:pt x="80" y="565"/>
                  </a:lnTo>
                  <a:lnTo>
                    <a:pt x="88" y="549"/>
                  </a:lnTo>
                  <a:lnTo>
                    <a:pt x="96" y="533"/>
                  </a:lnTo>
                  <a:lnTo>
                    <a:pt x="112" y="509"/>
                  </a:lnTo>
                  <a:lnTo>
                    <a:pt x="120" y="493"/>
                  </a:lnTo>
                  <a:lnTo>
                    <a:pt x="128" y="477"/>
                  </a:lnTo>
                  <a:lnTo>
                    <a:pt x="143" y="445"/>
                  </a:lnTo>
                  <a:lnTo>
                    <a:pt x="151" y="437"/>
                  </a:lnTo>
                  <a:lnTo>
                    <a:pt x="159" y="422"/>
                  </a:lnTo>
                  <a:lnTo>
                    <a:pt x="183" y="390"/>
                  </a:lnTo>
                  <a:lnTo>
                    <a:pt x="191" y="382"/>
                  </a:lnTo>
                  <a:lnTo>
                    <a:pt x="199" y="366"/>
                  </a:lnTo>
                  <a:lnTo>
                    <a:pt x="223" y="342"/>
                  </a:lnTo>
                  <a:lnTo>
                    <a:pt x="231" y="326"/>
                  </a:lnTo>
                  <a:lnTo>
                    <a:pt x="247" y="318"/>
                  </a:lnTo>
                  <a:lnTo>
                    <a:pt x="271" y="294"/>
                  </a:lnTo>
                  <a:lnTo>
                    <a:pt x="279" y="278"/>
                  </a:lnTo>
                  <a:lnTo>
                    <a:pt x="294" y="271"/>
                  </a:lnTo>
                  <a:lnTo>
                    <a:pt x="318" y="247"/>
                  </a:lnTo>
                  <a:lnTo>
                    <a:pt x="326" y="231"/>
                  </a:lnTo>
                  <a:lnTo>
                    <a:pt x="342" y="223"/>
                  </a:lnTo>
                  <a:lnTo>
                    <a:pt x="366" y="199"/>
                  </a:lnTo>
                  <a:lnTo>
                    <a:pt x="382" y="191"/>
                  </a:lnTo>
                  <a:lnTo>
                    <a:pt x="390" y="183"/>
                  </a:lnTo>
                  <a:lnTo>
                    <a:pt x="422" y="159"/>
                  </a:lnTo>
                  <a:lnTo>
                    <a:pt x="437" y="151"/>
                  </a:lnTo>
                  <a:lnTo>
                    <a:pt x="445" y="143"/>
                  </a:lnTo>
                  <a:lnTo>
                    <a:pt x="477" y="127"/>
                  </a:lnTo>
                  <a:lnTo>
                    <a:pt x="493" y="119"/>
                  </a:lnTo>
                  <a:lnTo>
                    <a:pt x="509" y="112"/>
                  </a:lnTo>
                  <a:lnTo>
                    <a:pt x="533" y="96"/>
                  </a:lnTo>
                  <a:lnTo>
                    <a:pt x="549" y="88"/>
                  </a:lnTo>
                  <a:lnTo>
                    <a:pt x="565" y="80"/>
                  </a:lnTo>
                  <a:lnTo>
                    <a:pt x="581" y="72"/>
                  </a:lnTo>
                  <a:lnTo>
                    <a:pt x="612" y="64"/>
                  </a:lnTo>
                  <a:lnTo>
                    <a:pt x="628" y="56"/>
                  </a:lnTo>
                  <a:lnTo>
                    <a:pt x="644" y="48"/>
                  </a:lnTo>
                  <a:lnTo>
                    <a:pt x="676" y="40"/>
                  </a:lnTo>
                  <a:lnTo>
                    <a:pt x="692" y="32"/>
                  </a:lnTo>
                  <a:lnTo>
                    <a:pt x="708" y="32"/>
                  </a:lnTo>
                  <a:lnTo>
                    <a:pt x="739" y="24"/>
                  </a:lnTo>
                  <a:lnTo>
                    <a:pt x="755" y="16"/>
                  </a:lnTo>
                  <a:lnTo>
                    <a:pt x="771" y="16"/>
                  </a:lnTo>
                  <a:lnTo>
                    <a:pt x="803" y="8"/>
                  </a:lnTo>
                  <a:lnTo>
                    <a:pt x="819" y="8"/>
                  </a:lnTo>
                  <a:lnTo>
                    <a:pt x="843" y="8"/>
                  </a:lnTo>
                  <a:lnTo>
                    <a:pt x="875" y="0"/>
                  </a:lnTo>
                  <a:lnTo>
                    <a:pt x="891" y="0"/>
                  </a:lnTo>
                  <a:lnTo>
                    <a:pt x="906" y="0"/>
                  </a:lnTo>
                  <a:lnTo>
                    <a:pt x="938" y="0"/>
                  </a:lnTo>
                  <a:lnTo>
                    <a:pt x="954" y="0"/>
                  </a:lnTo>
                  <a:lnTo>
                    <a:pt x="954" y="954"/>
                  </a:lnTo>
                  <a:lnTo>
                    <a:pt x="326" y="1677"/>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6"/>
            <p:cNvSpPr>
              <a:spLocks/>
            </p:cNvSpPr>
            <p:nvPr/>
          </p:nvSpPr>
          <p:spPr bwMode="auto">
            <a:xfrm>
              <a:off x="4689475" y="2228850"/>
              <a:ext cx="1527175" cy="2447925"/>
            </a:xfrm>
            <a:custGeom>
              <a:avLst/>
              <a:gdLst/>
              <a:ahLst/>
              <a:cxnLst>
                <a:cxn ang="0">
                  <a:pos x="16" y="0"/>
                </a:cxn>
                <a:cxn ang="0">
                  <a:pos x="72" y="0"/>
                </a:cxn>
                <a:cxn ang="0">
                  <a:pos x="119" y="8"/>
                </a:cxn>
                <a:cxn ang="0">
                  <a:pos x="151" y="8"/>
                </a:cxn>
                <a:cxn ang="0">
                  <a:pos x="199" y="16"/>
                </a:cxn>
                <a:cxn ang="0">
                  <a:pos x="246" y="32"/>
                </a:cxn>
                <a:cxn ang="0">
                  <a:pos x="278" y="40"/>
                </a:cxn>
                <a:cxn ang="0">
                  <a:pos x="326" y="56"/>
                </a:cxn>
                <a:cxn ang="0">
                  <a:pos x="374" y="72"/>
                </a:cxn>
                <a:cxn ang="0">
                  <a:pos x="405" y="88"/>
                </a:cxn>
                <a:cxn ang="0">
                  <a:pos x="453" y="112"/>
                </a:cxn>
                <a:cxn ang="0">
                  <a:pos x="493" y="135"/>
                </a:cxn>
                <a:cxn ang="0">
                  <a:pos x="525" y="151"/>
                </a:cxn>
                <a:cxn ang="0">
                  <a:pos x="564" y="183"/>
                </a:cxn>
                <a:cxn ang="0">
                  <a:pos x="604" y="215"/>
                </a:cxn>
                <a:cxn ang="0">
                  <a:pos x="628" y="231"/>
                </a:cxn>
                <a:cxn ang="0">
                  <a:pos x="668" y="271"/>
                </a:cxn>
                <a:cxn ang="0">
                  <a:pos x="700" y="302"/>
                </a:cxn>
                <a:cxn ang="0">
                  <a:pos x="723" y="326"/>
                </a:cxn>
                <a:cxn ang="0">
                  <a:pos x="755" y="366"/>
                </a:cxn>
                <a:cxn ang="0">
                  <a:pos x="787" y="406"/>
                </a:cxn>
                <a:cxn ang="0">
                  <a:pos x="803" y="437"/>
                </a:cxn>
                <a:cxn ang="0">
                  <a:pos x="835" y="477"/>
                </a:cxn>
                <a:cxn ang="0">
                  <a:pos x="858" y="525"/>
                </a:cxn>
                <a:cxn ang="0">
                  <a:pos x="866" y="549"/>
                </a:cxn>
                <a:cxn ang="0">
                  <a:pos x="890" y="596"/>
                </a:cxn>
                <a:cxn ang="0">
                  <a:pos x="906" y="644"/>
                </a:cxn>
                <a:cxn ang="0">
                  <a:pos x="914" y="676"/>
                </a:cxn>
                <a:cxn ang="0">
                  <a:pos x="930" y="724"/>
                </a:cxn>
                <a:cxn ang="0">
                  <a:pos x="946" y="771"/>
                </a:cxn>
                <a:cxn ang="0">
                  <a:pos x="946" y="803"/>
                </a:cxn>
                <a:cxn ang="0">
                  <a:pos x="954" y="859"/>
                </a:cxn>
                <a:cxn ang="0">
                  <a:pos x="962" y="906"/>
                </a:cxn>
                <a:cxn ang="0">
                  <a:pos x="962" y="938"/>
                </a:cxn>
                <a:cxn ang="0">
                  <a:pos x="962" y="986"/>
                </a:cxn>
                <a:cxn ang="0">
                  <a:pos x="954" y="1041"/>
                </a:cxn>
                <a:cxn ang="0">
                  <a:pos x="954" y="1073"/>
                </a:cxn>
                <a:cxn ang="0">
                  <a:pos x="946" y="1121"/>
                </a:cxn>
                <a:cxn ang="0">
                  <a:pos x="938" y="1169"/>
                </a:cxn>
                <a:cxn ang="0">
                  <a:pos x="930" y="1200"/>
                </a:cxn>
                <a:cxn ang="0">
                  <a:pos x="914" y="1248"/>
                </a:cxn>
                <a:cxn ang="0">
                  <a:pos x="898" y="1296"/>
                </a:cxn>
                <a:cxn ang="0">
                  <a:pos x="882" y="1328"/>
                </a:cxn>
                <a:cxn ang="0">
                  <a:pos x="866" y="1375"/>
                </a:cxn>
                <a:cxn ang="0">
                  <a:pos x="843" y="1423"/>
                </a:cxn>
                <a:cxn ang="0">
                  <a:pos x="827" y="1447"/>
                </a:cxn>
                <a:cxn ang="0">
                  <a:pos x="795" y="1495"/>
                </a:cxn>
                <a:cxn ang="0">
                  <a:pos x="763" y="1534"/>
                </a:cxn>
                <a:cxn ang="0">
                  <a:pos x="0" y="954"/>
                </a:cxn>
              </a:cxnLst>
              <a:rect l="0" t="0" r="r" b="b"/>
              <a:pathLst>
                <a:path w="962" h="1542">
                  <a:moveTo>
                    <a:pt x="0" y="0"/>
                  </a:moveTo>
                  <a:lnTo>
                    <a:pt x="16" y="0"/>
                  </a:lnTo>
                  <a:lnTo>
                    <a:pt x="56" y="0"/>
                  </a:lnTo>
                  <a:lnTo>
                    <a:pt x="72" y="0"/>
                  </a:lnTo>
                  <a:lnTo>
                    <a:pt x="88" y="0"/>
                  </a:lnTo>
                  <a:lnTo>
                    <a:pt x="119" y="8"/>
                  </a:lnTo>
                  <a:lnTo>
                    <a:pt x="135" y="8"/>
                  </a:lnTo>
                  <a:lnTo>
                    <a:pt x="151" y="8"/>
                  </a:lnTo>
                  <a:lnTo>
                    <a:pt x="183" y="16"/>
                  </a:lnTo>
                  <a:lnTo>
                    <a:pt x="199" y="16"/>
                  </a:lnTo>
                  <a:lnTo>
                    <a:pt x="215" y="24"/>
                  </a:lnTo>
                  <a:lnTo>
                    <a:pt x="246" y="32"/>
                  </a:lnTo>
                  <a:lnTo>
                    <a:pt x="262" y="32"/>
                  </a:lnTo>
                  <a:lnTo>
                    <a:pt x="278" y="40"/>
                  </a:lnTo>
                  <a:lnTo>
                    <a:pt x="310" y="48"/>
                  </a:lnTo>
                  <a:lnTo>
                    <a:pt x="326" y="56"/>
                  </a:lnTo>
                  <a:lnTo>
                    <a:pt x="342" y="64"/>
                  </a:lnTo>
                  <a:lnTo>
                    <a:pt x="374" y="72"/>
                  </a:lnTo>
                  <a:lnTo>
                    <a:pt x="390" y="80"/>
                  </a:lnTo>
                  <a:lnTo>
                    <a:pt x="405" y="88"/>
                  </a:lnTo>
                  <a:lnTo>
                    <a:pt x="437" y="104"/>
                  </a:lnTo>
                  <a:lnTo>
                    <a:pt x="453" y="112"/>
                  </a:lnTo>
                  <a:lnTo>
                    <a:pt x="469" y="119"/>
                  </a:lnTo>
                  <a:lnTo>
                    <a:pt x="493" y="135"/>
                  </a:lnTo>
                  <a:lnTo>
                    <a:pt x="509" y="143"/>
                  </a:lnTo>
                  <a:lnTo>
                    <a:pt x="525" y="151"/>
                  </a:lnTo>
                  <a:lnTo>
                    <a:pt x="548" y="175"/>
                  </a:lnTo>
                  <a:lnTo>
                    <a:pt x="564" y="183"/>
                  </a:lnTo>
                  <a:lnTo>
                    <a:pt x="580" y="191"/>
                  </a:lnTo>
                  <a:lnTo>
                    <a:pt x="604" y="215"/>
                  </a:lnTo>
                  <a:lnTo>
                    <a:pt x="620" y="223"/>
                  </a:lnTo>
                  <a:lnTo>
                    <a:pt x="628" y="231"/>
                  </a:lnTo>
                  <a:lnTo>
                    <a:pt x="652" y="255"/>
                  </a:lnTo>
                  <a:lnTo>
                    <a:pt x="668" y="271"/>
                  </a:lnTo>
                  <a:lnTo>
                    <a:pt x="676" y="278"/>
                  </a:lnTo>
                  <a:lnTo>
                    <a:pt x="700" y="302"/>
                  </a:lnTo>
                  <a:lnTo>
                    <a:pt x="715" y="318"/>
                  </a:lnTo>
                  <a:lnTo>
                    <a:pt x="723" y="326"/>
                  </a:lnTo>
                  <a:lnTo>
                    <a:pt x="747" y="350"/>
                  </a:lnTo>
                  <a:lnTo>
                    <a:pt x="755" y="366"/>
                  </a:lnTo>
                  <a:lnTo>
                    <a:pt x="763" y="382"/>
                  </a:lnTo>
                  <a:lnTo>
                    <a:pt x="787" y="406"/>
                  </a:lnTo>
                  <a:lnTo>
                    <a:pt x="795" y="422"/>
                  </a:lnTo>
                  <a:lnTo>
                    <a:pt x="803" y="437"/>
                  </a:lnTo>
                  <a:lnTo>
                    <a:pt x="827" y="461"/>
                  </a:lnTo>
                  <a:lnTo>
                    <a:pt x="835" y="477"/>
                  </a:lnTo>
                  <a:lnTo>
                    <a:pt x="843" y="493"/>
                  </a:lnTo>
                  <a:lnTo>
                    <a:pt x="858" y="525"/>
                  </a:lnTo>
                  <a:lnTo>
                    <a:pt x="866" y="533"/>
                  </a:lnTo>
                  <a:lnTo>
                    <a:pt x="866" y="549"/>
                  </a:lnTo>
                  <a:lnTo>
                    <a:pt x="882" y="580"/>
                  </a:lnTo>
                  <a:lnTo>
                    <a:pt x="890" y="596"/>
                  </a:lnTo>
                  <a:lnTo>
                    <a:pt x="898" y="612"/>
                  </a:lnTo>
                  <a:lnTo>
                    <a:pt x="906" y="644"/>
                  </a:lnTo>
                  <a:lnTo>
                    <a:pt x="914" y="660"/>
                  </a:lnTo>
                  <a:lnTo>
                    <a:pt x="914" y="676"/>
                  </a:lnTo>
                  <a:lnTo>
                    <a:pt x="930" y="708"/>
                  </a:lnTo>
                  <a:lnTo>
                    <a:pt x="930" y="724"/>
                  </a:lnTo>
                  <a:lnTo>
                    <a:pt x="938" y="739"/>
                  </a:lnTo>
                  <a:lnTo>
                    <a:pt x="946" y="771"/>
                  </a:lnTo>
                  <a:lnTo>
                    <a:pt x="946" y="787"/>
                  </a:lnTo>
                  <a:lnTo>
                    <a:pt x="946" y="803"/>
                  </a:lnTo>
                  <a:lnTo>
                    <a:pt x="954" y="843"/>
                  </a:lnTo>
                  <a:lnTo>
                    <a:pt x="954" y="859"/>
                  </a:lnTo>
                  <a:lnTo>
                    <a:pt x="954" y="875"/>
                  </a:lnTo>
                  <a:lnTo>
                    <a:pt x="962" y="906"/>
                  </a:lnTo>
                  <a:lnTo>
                    <a:pt x="962" y="922"/>
                  </a:lnTo>
                  <a:lnTo>
                    <a:pt x="962" y="938"/>
                  </a:lnTo>
                  <a:lnTo>
                    <a:pt x="962" y="970"/>
                  </a:lnTo>
                  <a:lnTo>
                    <a:pt x="962" y="986"/>
                  </a:lnTo>
                  <a:lnTo>
                    <a:pt x="962" y="1010"/>
                  </a:lnTo>
                  <a:lnTo>
                    <a:pt x="954" y="1041"/>
                  </a:lnTo>
                  <a:lnTo>
                    <a:pt x="954" y="1057"/>
                  </a:lnTo>
                  <a:lnTo>
                    <a:pt x="954" y="1073"/>
                  </a:lnTo>
                  <a:lnTo>
                    <a:pt x="946" y="1105"/>
                  </a:lnTo>
                  <a:lnTo>
                    <a:pt x="946" y="1121"/>
                  </a:lnTo>
                  <a:lnTo>
                    <a:pt x="946" y="1137"/>
                  </a:lnTo>
                  <a:lnTo>
                    <a:pt x="938" y="1169"/>
                  </a:lnTo>
                  <a:lnTo>
                    <a:pt x="930" y="1185"/>
                  </a:lnTo>
                  <a:lnTo>
                    <a:pt x="930" y="1200"/>
                  </a:lnTo>
                  <a:lnTo>
                    <a:pt x="914" y="1232"/>
                  </a:lnTo>
                  <a:lnTo>
                    <a:pt x="914" y="1248"/>
                  </a:lnTo>
                  <a:lnTo>
                    <a:pt x="906" y="1264"/>
                  </a:lnTo>
                  <a:lnTo>
                    <a:pt x="898" y="1296"/>
                  </a:lnTo>
                  <a:lnTo>
                    <a:pt x="890" y="1312"/>
                  </a:lnTo>
                  <a:lnTo>
                    <a:pt x="882" y="1328"/>
                  </a:lnTo>
                  <a:lnTo>
                    <a:pt x="866" y="1359"/>
                  </a:lnTo>
                  <a:lnTo>
                    <a:pt x="866" y="1375"/>
                  </a:lnTo>
                  <a:lnTo>
                    <a:pt x="858" y="1391"/>
                  </a:lnTo>
                  <a:lnTo>
                    <a:pt x="843" y="1423"/>
                  </a:lnTo>
                  <a:lnTo>
                    <a:pt x="835" y="1439"/>
                  </a:lnTo>
                  <a:lnTo>
                    <a:pt x="827" y="1447"/>
                  </a:lnTo>
                  <a:lnTo>
                    <a:pt x="803" y="1479"/>
                  </a:lnTo>
                  <a:lnTo>
                    <a:pt x="795" y="1495"/>
                  </a:lnTo>
                  <a:lnTo>
                    <a:pt x="787" y="1502"/>
                  </a:lnTo>
                  <a:lnTo>
                    <a:pt x="763" y="1534"/>
                  </a:lnTo>
                  <a:lnTo>
                    <a:pt x="755" y="1542"/>
                  </a:lnTo>
                  <a:lnTo>
                    <a:pt x="0" y="954"/>
                  </a:lnTo>
                  <a:lnTo>
                    <a:pt x="0" y="0"/>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 name="Group 32"/>
          <p:cNvGrpSpPr/>
          <p:nvPr/>
        </p:nvGrpSpPr>
        <p:grpSpPr>
          <a:xfrm>
            <a:off x="3164114" y="2214337"/>
            <a:ext cx="3041650" cy="3041650"/>
            <a:chOff x="3175000" y="2228850"/>
            <a:chExt cx="3041650" cy="3041650"/>
          </a:xfrm>
        </p:grpSpPr>
        <p:sp>
          <p:nvSpPr>
            <p:cNvPr id="34" name="Freeform 8"/>
            <p:cNvSpPr>
              <a:spLocks/>
            </p:cNvSpPr>
            <p:nvPr/>
          </p:nvSpPr>
          <p:spPr bwMode="auto">
            <a:xfrm>
              <a:off x="4689475" y="3743325"/>
              <a:ext cx="1198562" cy="1387475"/>
            </a:xfrm>
            <a:custGeom>
              <a:avLst/>
              <a:gdLst/>
              <a:ahLst/>
              <a:cxnLst>
                <a:cxn ang="0">
                  <a:pos x="755" y="588"/>
                </a:cxn>
                <a:cxn ang="0">
                  <a:pos x="747" y="604"/>
                </a:cxn>
                <a:cxn ang="0">
                  <a:pos x="723" y="628"/>
                </a:cxn>
                <a:cxn ang="0">
                  <a:pos x="715" y="644"/>
                </a:cxn>
                <a:cxn ang="0">
                  <a:pos x="700" y="652"/>
                </a:cxn>
                <a:cxn ang="0">
                  <a:pos x="676" y="676"/>
                </a:cxn>
                <a:cxn ang="0">
                  <a:pos x="668" y="692"/>
                </a:cxn>
                <a:cxn ang="0">
                  <a:pos x="652" y="700"/>
                </a:cxn>
                <a:cxn ang="0">
                  <a:pos x="628" y="723"/>
                </a:cxn>
                <a:cxn ang="0">
                  <a:pos x="620" y="739"/>
                </a:cxn>
                <a:cxn ang="0">
                  <a:pos x="604" y="747"/>
                </a:cxn>
                <a:cxn ang="0">
                  <a:pos x="580" y="763"/>
                </a:cxn>
                <a:cxn ang="0">
                  <a:pos x="564" y="779"/>
                </a:cxn>
                <a:cxn ang="0">
                  <a:pos x="548" y="787"/>
                </a:cxn>
                <a:cxn ang="0">
                  <a:pos x="525" y="803"/>
                </a:cxn>
                <a:cxn ang="0">
                  <a:pos x="509" y="811"/>
                </a:cxn>
                <a:cxn ang="0">
                  <a:pos x="493" y="827"/>
                </a:cxn>
                <a:cxn ang="0">
                  <a:pos x="469" y="843"/>
                </a:cxn>
                <a:cxn ang="0">
                  <a:pos x="453" y="851"/>
                </a:cxn>
                <a:cxn ang="0">
                  <a:pos x="437" y="858"/>
                </a:cxn>
                <a:cxn ang="0">
                  <a:pos x="405" y="866"/>
                </a:cxn>
                <a:cxn ang="0">
                  <a:pos x="390" y="874"/>
                </a:cxn>
                <a:cxn ang="0">
                  <a:pos x="0" y="0"/>
                </a:cxn>
                <a:cxn ang="0">
                  <a:pos x="755" y="588"/>
                </a:cxn>
              </a:cxnLst>
              <a:rect l="0" t="0" r="r" b="b"/>
              <a:pathLst>
                <a:path w="755" h="874">
                  <a:moveTo>
                    <a:pt x="755" y="588"/>
                  </a:moveTo>
                  <a:lnTo>
                    <a:pt x="747" y="604"/>
                  </a:lnTo>
                  <a:lnTo>
                    <a:pt x="723" y="628"/>
                  </a:lnTo>
                  <a:lnTo>
                    <a:pt x="715" y="644"/>
                  </a:lnTo>
                  <a:lnTo>
                    <a:pt x="700" y="652"/>
                  </a:lnTo>
                  <a:lnTo>
                    <a:pt x="676" y="676"/>
                  </a:lnTo>
                  <a:lnTo>
                    <a:pt x="668" y="692"/>
                  </a:lnTo>
                  <a:lnTo>
                    <a:pt x="652" y="700"/>
                  </a:lnTo>
                  <a:lnTo>
                    <a:pt x="628" y="723"/>
                  </a:lnTo>
                  <a:lnTo>
                    <a:pt x="620" y="739"/>
                  </a:lnTo>
                  <a:lnTo>
                    <a:pt x="604" y="747"/>
                  </a:lnTo>
                  <a:lnTo>
                    <a:pt x="580" y="763"/>
                  </a:lnTo>
                  <a:lnTo>
                    <a:pt x="564" y="779"/>
                  </a:lnTo>
                  <a:lnTo>
                    <a:pt x="548" y="787"/>
                  </a:lnTo>
                  <a:lnTo>
                    <a:pt x="525" y="803"/>
                  </a:lnTo>
                  <a:lnTo>
                    <a:pt x="509" y="811"/>
                  </a:lnTo>
                  <a:lnTo>
                    <a:pt x="493" y="827"/>
                  </a:lnTo>
                  <a:lnTo>
                    <a:pt x="469" y="843"/>
                  </a:lnTo>
                  <a:lnTo>
                    <a:pt x="453" y="851"/>
                  </a:lnTo>
                  <a:lnTo>
                    <a:pt x="437" y="858"/>
                  </a:lnTo>
                  <a:lnTo>
                    <a:pt x="405" y="866"/>
                  </a:lnTo>
                  <a:lnTo>
                    <a:pt x="390" y="874"/>
                  </a:lnTo>
                  <a:lnTo>
                    <a:pt x="0" y="0"/>
                  </a:lnTo>
                  <a:lnTo>
                    <a:pt x="755" y="588"/>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10"/>
            <p:cNvSpPr>
              <a:spLocks/>
            </p:cNvSpPr>
            <p:nvPr/>
          </p:nvSpPr>
          <p:spPr bwMode="auto">
            <a:xfrm>
              <a:off x="3692525" y="3743325"/>
              <a:ext cx="1616075" cy="1527175"/>
            </a:xfrm>
            <a:custGeom>
              <a:avLst/>
              <a:gdLst/>
              <a:ahLst/>
              <a:cxnLst>
                <a:cxn ang="0">
                  <a:pos x="1018" y="874"/>
                </a:cxn>
                <a:cxn ang="0">
                  <a:pos x="1002" y="882"/>
                </a:cxn>
                <a:cxn ang="0">
                  <a:pos x="970" y="898"/>
                </a:cxn>
                <a:cxn ang="0">
                  <a:pos x="954" y="898"/>
                </a:cxn>
                <a:cxn ang="0">
                  <a:pos x="938" y="906"/>
                </a:cxn>
                <a:cxn ang="0">
                  <a:pos x="922" y="914"/>
                </a:cxn>
                <a:cxn ang="0">
                  <a:pos x="890" y="922"/>
                </a:cxn>
                <a:cxn ang="0">
                  <a:pos x="874" y="930"/>
                </a:cxn>
                <a:cxn ang="0">
                  <a:pos x="859" y="930"/>
                </a:cxn>
                <a:cxn ang="0">
                  <a:pos x="843" y="938"/>
                </a:cxn>
                <a:cxn ang="0">
                  <a:pos x="811" y="946"/>
                </a:cxn>
                <a:cxn ang="0">
                  <a:pos x="795" y="946"/>
                </a:cxn>
                <a:cxn ang="0">
                  <a:pos x="779" y="946"/>
                </a:cxn>
                <a:cxn ang="0">
                  <a:pos x="747" y="954"/>
                </a:cxn>
                <a:cxn ang="0">
                  <a:pos x="731" y="954"/>
                </a:cxn>
                <a:cxn ang="0">
                  <a:pos x="716" y="954"/>
                </a:cxn>
                <a:cxn ang="0">
                  <a:pos x="700" y="954"/>
                </a:cxn>
                <a:cxn ang="0">
                  <a:pos x="660" y="962"/>
                </a:cxn>
                <a:cxn ang="0">
                  <a:pos x="644" y="962"/>
                </a:cxn>
                <a:cxn ang="0">
                  <a:pos x="628" y="962"/>
                </a:cxn>
                <a:cxn ang="0">
                  <a:pos x="612" y="962"/>
                </a:cxn>
                <a:cxn ang="0">
                  <a:pos x="580" y="962"/>
                </a:cxn>
                <a:cxn ang="0">
                  <a:pos x="565" y="954"/>
                </a:cxn>
                <a:cxn ang="0">
                  <a:pos x="549" y="954"/>
                </a:cxn>
                <a:cxn ang="0">
                  <a:pos x="517" y="954"/>
                </a:cxn>
                <a:cxn ang="0">
                  <a:pos x="493" y="954"/>
                </a:cxn>
                <a:cxn ang="0">
                  <a:pos x="477" y="946"/>
                </a:cxn>
                <a:cxn ang="0">
                  <a:pos x="461" y="946"/>
                </a:cxn>
                <a:cxn ang="0">
                  <a:pos x="429" y="938"/>
                </a:cxn>
                <a:cxn ang="0">
                  <a:pos x="413" y="938"/>
                </a:cxn>
                <a:cxn ang="0">
                  <a:pos x="398" y="930"/>
                </a:cxn>
                <a:cxn ang="0">
                  <a:pos x="366" y="922"/>
                </a:cxn>
                <a:cxn ang="0">
                  <a:pos x="350" y="914"/>
                </a:cxn>
                <a:cxn ang="0">
                  <a:pos x="334" y="914"/>
                </a:cxn>
                <a:cxn ang="0">
                  <a:pos x="318" y="906"/>
                </a:cxn>
                <a:cxn ang="0">
                  <a:pos x="286" y="898"/>
                </a:cxn>
                <a:cxn ang="0">
                  <a:pos x="270" y="890"/>
                </a:cxn>
                <a:cxn ang="0">
                  <a:pos x="255" y="882"/>
                </a:cxn>
                <a:cxn ang="0">
                  <a:pos x="239" y="874"/>
                </a:cxn>
                <a:cxn ang="0">
                  <a:pos x="207" y="866"/>
                </a:cxn>
                <a:cxn ang="0">
                  <a:pos x="199" y="858"/>
                </a:cxn>
                <a:cxn ang="0">
                  <a:pos x="183" y="851"/>
                </a:cxn>
                <a:cxn ang="0">
                  <a:pos x="151" y="835"/>
                </a:cxn>
                <a:cxn ang="0">
                  <a:pos x="135" y="827"/>
                </a:cxn>
                <a:cxn ang="0">
                  <a:pos x="119" y="811"/>
                </a:cxn>
                <a:cxn ang="0">
                  <a:pos x="111" y="803"/>
                </a:cxn>
                <a:cxn ang="0">
                  <a:pos x="80" y="787"/>
                </a:cxn>
                <a:cxn ang="0">
                  <a:pos x="64" y="779"/>
                </a:cxn>
                <a:cxn ang="0">
                  <a:pos x="56" y="763"/>
                </a:cxn>
                <a:cxn ang="0">
                  <a:pos x="40" y="755"/>
                </a:cxn>
                <a:cxn ang="0">
                  <a:pos x="16" y="739"/>
                </a:cxn>
                <a:cxn ang="0">
                  <a:pos x="0" y="723"/>
                </a:cxn>
                <a:cxn ang="0">
                  <a:pos x="628" y="0"/>
                </a:cxn>
                <a:cxn ang="0">
                  <a:pos x="1018" y="874"/>
                </a:cxn>
              </a:cxnLst>
              <a:rect l="0" t="0" r="r" b="b"/>
              <a:pathLst>
                <a:path w="1018" h="962">
                  <a:moveTo>
                    <a:pt x="1018" y="874"/>
                  </a:moveTo>
                  <a:lnTo>
                    <a:pt x="1002" y="882"/>
                  </a:lnTo>
                  <a:lnTo>
                    <a:pt x="970" y="898"/>
                  </a:lnTo>
                  <a:lnTo>
                    <a:pt x="954" y="898"/>
                  </a:lnTo>
                  <a:lnTo>
                    <a:pt x="938" y="906"/>
                  </a:lnTo>
                  <a:lnTo>
                    <a:pt x="922" y="914"/>
                  </a:lnTo>
                  <a:lnTo>
                    <a:pt x="890" y="922"/>
                  </a:lnTo>
                  <a:lnTo>
                    <a:pt x="874" y="930"/>
                  </a:lnTo>
                  <a:lnTo>
                    <a:pt x="859" y="930"/>
                  </a:lnTo>
                  <a:lnTo>
                    <a:pt x="843" y="938"/>
                  </a:lnTo>
                  <a:lnTo>
                    <a:pt x="811" y="946"/>
                  </a:lnTo>
                  <a:lnTo>
                    <a:pt x="795" y="946"/>
                  </a:lnTo>
                  <a:lnTo>
                    <a:pt x="779" y="946"/>
                  </a:lnTo>
                  <a:lnTo>
                    <a:pt x="747" y="954"/>
                  </a:lnTo>
                  <a:lnTo>
                    <a:pt x="731" y="954"/>
                  </a:lnTo>
                  <a:lnTo>
                    <a:pt x="716" y="954"/>
                  </a:lnTo>
                  <a:lnTo>
                    <a:pt x="700" y="954"/>
                  </a:lnTo>
                  <a:lnTo>
                    <a:pt x="660" y="962"/>
                  </a:lnTo>
                  <a:lnTo>
                    <a:pt x="644" y="962"/>
                  </a:lnTo>
                  <a:lnTo>
                    <a:pt x="628" y="962"/>
                  </a:lnTo>
                  <a:lnTo>
                    <a:pt x="612" y="962"/>
                  </a:lnTo>
                  <a:lnTo>
                    <a:pt x="580" y="962"/>
                  </a:lnTo>
                  <a:lnTo>
                    <a:pt x="565" y="954"/>
                  </a:lnTo>
                  <a:lnTo>
                    <a:pt x="549" y="954"/>
                  </a:lnTo>
                  <a:lnTo>
                    <a:pt x="517" y="954"/>
                  </a:lnTo>
                  <a:lnTo>
                    <a:pt x="493" y="954"/>
                  </a:lnTo>
                  <a:lnTo>
                    <a:pt x="477" y="946"/>
                  </a:lnTo>
                  <a:lnTo>
                    <a:pt x="461" y="946"/>
                  </a:lnTo>
                  <a:lnTo>
                    <a:pt x="429" y="938"/>
                  </a:lnTo>
                  <a:lnTo>
                    <a:pt x="413" y="938"/>
                  </a:lnTo>
                  <a:lnTo>
                    <a:pt x="398" y="930"/>
                  </a:lnTo>
                  <a:lnTo>
                    <a:pt x="366" y="922"/>
                  </a:lnTo>
                  <a:lnTo>
                    <a:pt x="350" y="914"/>
                  </a:lnTo>
                  <a:lnTo>
                    <a:pt x="334" y="914"/>
                  </a:lnTo>
                  <a:lnTo>
                    <a:pt x="318" y="906"/>
                  </a:lnTo>
                  <a:lnTo>
                    <a:pt x="286" y="898"/>
                  </a:lnTo>
                  <a:lnTo>
                    <a:pt x="270" y="890"/>
                  </a:lnTo>
                  <a:lnTo>
                    <a:pt x="255" y="882"/>
                  </a:lnTo>
                  <a:lnTo>
                    <a:pt x="239" y="874"/>
                  </a:lnTo>
                  <a:lnTo>
                    <a:pt x="207" y="866"/>
                  </a:lnTo>
                  <a:lnTo>
                    <a:pt x="199" y="858"/>
                  </a:lnTo>
                  <a:lnTo>
                    <a:pt x="183" y="851"/>
                  </a:lnTo>
                  <a:lnTo>
                    <a:pt x="151" y="835"/>
                  </a:lnTo>
                  <a:lnTo>
                    <a:pt x="135" y="827"/>
                  </a:lnTo>
                  <a:lnTo>
                    <a:pt x="119" y="811"/>
                  </a:lnTo>
                  <a:lnTo>
                    <a:pt x="111" y="803"/>
                  </a:lnTo>
                  <a:lnTo>
                    <a:pt x="80" y="787"/>
                  </a:lnTo>
                  <a:lnTo>
                    <a:pt x="64" y="779"/>
                  </a:lnTo>
                  <a:lnTo>
                    <a:pt x="56" y="763"/>
                  </a:lnTo>
                  <a:lnTo>
                    <a:pt x="40" y="755"/>
                  </a:lnTo>
                  <a:lnTo>
                    <a:pt x="16" y="739"/>
                  </a:lnTo>
                  <a:lnTo>
                    <a:pt x="0" y="723"/>
                  </a:lnTo>
                  <a:lnTo>
                    <a:pt x="628" y="0"/>
                  </a:lnTo>
                  <a:lnTo>
                    <a:pt x="1018" y="874"/>
                  </a:ln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12"/>
            <p:cNvSpPr>
              <a:spLocks/>
            </p:cNvSpPr>
            <p:nvPr/>
          </p:nvSpPr>
          <p:spPr bwMode="auto">
            <a:xfrm>
              <a:off x="3175000" y="2228850"/>
              <a:ext cx="1514475" cy="2662237"/>
            </a:xfrm>
            <a:custGeom>
              <a:avLst/>
              <a:gdLst/>
              <a:ahLst/>
              <a:cxnLst>
                <a:cxn ang="0">
                  <a:pos x="318" y="1669"/>
                </a:cxn>
                <a:cxn ang="0">
                  <a:pos x="279" y="1630"/>
                </a:cxn>
                <a:cxn ang="0">
                  <a:pos x="247" y="1598"/>
                </a:cxn>
                <a:cxn ang="0">
                  <a:pos x="223" y="1574"/>
                </a:cxn>
                <a:cxn ang="0">
                  <a:pos x="191" y="1534"/>
                </a:cxn>
                <a:cxn ang="0">
                  <a:pos x="159" y="1495"/>
                </a:cxn>
                <a:cxn ang="0">
                  <a:pos x="143" y="1463"/>
                </a:cxn>
                <a:cxn ang="0">
                  <a:pos x="120" y="1423"/>
                </a:cxn>
                <a:cxn ang="0">
                  <a:pos x="96" y="1375"/>
                </a:cxn>
                <a:cxn ang="0">
                  <a:pos x="80" y="1344"/>
                </a:cxn>
                <a:cxn ang="0">
                  <a:pos x="64" y="1296"/>
                </a:cxn>
                <a:cxn ang="0">
                  <a:pos x="48" y="1264"/>
                </a:cxn>
                <a:cxn ang="0">
                  <a:pos x="32" y="1216"/>
                </a:cxn>
                <a:cxn ang="0">
                  <a:pos x="24" y="1169"/>
                </a:cxn>
                <a:cxn ang="0">
                  <a:pos x="16" y="1137"/>
                </a:cxn>
                <a:cxn ang="0">
                  <a:pos x="8" y="1089"/>
                </a:cxn>
                <a:cxn ang="0">
                  <a:pos x="0" y="1041"/>
                </a:cxn>
                <a:cxn ang="0">
                  <a:pos x="0" y="1010"/>
                </a:cxn>
                <a:cxn ang="0">
                  <a:pos x="0" y="954"/>
                </a:cxn>
                <a:cxn ang="0">
                  <a:pos x="0" y="906"/>
                </a:cxn>
                <a:cxn ang="0">
                  <a:pos x="0" y="875"/>
                </a:cxn>
                <a:cxn ang="0">
                  <a:pos x="8" y="819"/>
                </a:cxn>
                <a:cxn ang="0">
                  <a:pos x="16" y="771"/>
                </a:cxn>
                <a:cxn ang="0">
                  <a:pos x="24" y="739"/>
                </a:cxn>
                <a:cxn ang="0">
                  <a:pos x="32" y="692"/>
                </a:cxn>
                <a:cxn ang="0">
                  <a:pos x="48" y="644"/>
                </a:cxn>
                <a:cxn ang="0">
                  <a:pos x="64" y="612"/>
                </a:cxn>
                <a:cxn ang="0">
                  <a:pos x="80" y="565"/>
                </a:cxn>
                <a:cxn ang="0">
                  <a:pos x="96" y="533"/>
                </a:cxn>
                <a:cxn ang="0">
                  <a:pos x="120" y="493"/>
                </a:cxn>
                <a:cxn ang="0">
                  <a:pos x="143" y="445"/>
                </a:cxn>
                <a:cxn ang="0">
                  <a:pos x="159" y="422"/>
                </a:cxn>
                <a:cxn ang="0">
                  <a:pos x="191" y="382"/>
                </a:cxn>
                <a:cxn ang="0">
                  <a:pos x="223" y="342"/>
                </a:cxn>
                <a:cxn ang="0">
                  <a:pos x="247" y="318"/>
                </a:cxn>
                <a:cxn ang="0">
                  <a:pos x="279" y="278"/>
                </a:cxn>
                <a:cxn ang="0">
                  <a:pos x="318" y="247"/>
                </a:cxn>
                <a:cxn ang="0">
                  <a:pos x="342" y="223"/>
                </a:cxn>
                <a:cxn ang="0">
                  <a:pos x="382" y="191"/>
                </a:cxn>
                <a:cxn ang="0">
                  <a:pos x="422" y="159"/>
                </a:cxn>
                <a:cxn ang="0">
                  <a:pos x="445" y="143"/>
                </a:cxn>
                <a:cxn ang="0">
                  <a:pos x="493" y="119"/>
                </a:cxn>
                <a:cxn ang="0">
                  <a:pos x="533" y="96"/>
                </a:cxn>
                <a:cxn ang="0">
                  <a:pos x="565" y="80"/>
                </a:cxn>
                <a:cxn ang="0">
                  <a:pos x="612" y="64"/>
                </a:cxn>
                <a:cxn ang="0">
                  <a:pos x="644" y="48"/>
                </a:cxn>
                <a:cxn ang="0">
                  <a:pos x="692" y="32"/>
                </a:cxn>
                <a:cxn ang="0">
                  <a:pos x="739" y="24"/>
                </a:cxn>
                <a:cxn ang="0">
                  <a:pos x="771" y="16"/>
                </a:cxn>
                <a:cxn ang="0">
                  <a:pos x="819" y="8"/>
                </a:cxn>
                <a:cxn ang="0">
                  <a:pos x="875" y="0"/>
                </a:cxn>
                <a:cxn ang="0">
                  <a:pos x="906" y="0"/>
                </a:cxn>
                <a:cxn ang="0">
                  <a:pos x="954" y="0"/>
                </a:cxn>
                <a:cxn ang="0">
                  <a:pos x="326" y="1677"/>
                </a:cxn>
              </a:cxnLst>
              <a:rect l="0" t="0" r="r" b="b"/>
              <a:pathLst>
                <a:path w="954" h="1677">
                  <a:moveTo>
                    <a:pt x="326" y="1677"/>
                  </a:moveTo>
                  <a:lnTo>
                    <a:pt x="318" y="1669"/>
                  </a:lnTo>
                  <a:lnTo>
                    <a:pt x="294" y="1646"/>
                  </a:lnTo>
                  <a:lnTo>
                    <a:pt x="279" y="1630"/>
                  </a:lnTo>
                  <a:lnTo>
                    <a:pt x="271" y="1622"/>
                  </a:lnTo>
                  <a:lnTo>
                    <a:pt x="247" y="1598"/>
                  </a:lnTo>
                  <a:lnTo>
                    <a:pt x="231" y="1582"/>
                  </a:lnTo>
                  <a:lnTo>
                    <a:pt x="223" y="1574"/>
                  </a:lnTo>
                  <a:lnTo>
                    <a:pt x="199" y="1542"/>
                  </a:lnTo>
                  <a:lnTo>
                    <a:pt x="191" y="1534"/>
                  </a:lnTo>
                  <a:lnTo>
                    <a:pt x="183" y="1518"/>
                  </a:lnTo>
                  <a:lnTo>
                    <a:pt x="159" y="1495"/>
                  </a:lnTo>
                  <a:lnTo>
                    <a:pt x="151" y="1479"/>
                  </a:lnTo>
                  <a:lnTo>
                    <a:pt x="143" y="1463"/>
                  </a:lnTo>
                  <a:lnTo>
                    <a:pt x="128" y="1439"/>
                  </a:lnTo>
                  <a:lnTo>
                    <a:pt x="120" y="1423"/>
                  </a:lnTo>
                  <a:lnTo>
                    <a:pt x="112" y="1407"/>
                  </a:lnTo>
                  <a:lnTo>
                    <a:pt x="96" y="1375"/>
                  </a:lnTo>
                  <a:lnTo>
                    <a:pt x="88" y="1359"/>
                  </a:lnTo>
                  <a:lnTo>
                    <a:pt x="80" y="1344"/>
                  </a:lnTo>
                  <a:lnTo>
                    <a:pt x="72" y="1328"/>
                  </a:lnTo>
                  <a:lnTo>
                    <a:pt x="64" y="1296"/>
                  </a:lnTo>
                  <a:lnTo>
                    <a:pt x="56" y="1280"/>
                  </a:lnTo>
                  <a:lnTo>
                    <a:pt x="48" y="1264"/>
                  </a:lnTo>
                  <a:lnTo>
                    <a:pt x="40" y="1232"/>
                  </a:lnTo>
                  <a:lnTo>
                    <a:pt x="32" y="1216"/>
                  </a:lnTo>
                  <a:lnTo>
                    <a:pt x="32" y="1200"/>
                  </a:lnTo>
                  <a:lnTo>
                    <a:pt x="24" y="1169"/>
                  </a:lnTo>
                  <a:lnTo>
                    <a:pt x="16" y="1153"/>
                  </a:lnTo>
                  <a:lnTo>
                    <a:pt x="16" y="1137"/>
                  </a:lnTo>
                  <a:lnTo>
                    <a:pt x="8" y="1105"/>
                  </a:lnTo>
                  <a:lnTo>
                    <a:pt x="8" y="1089"/>
                  </a:lnTo>
                  <a:lnTo>
                    <a:pt x="8" y="1073"/>
                  </a:lnTo>
                  <a:lnTo>
                    <a:pt x="0" y="1041"/>
                  </a:lnTo>
                  <a:lnTo>
                    <a:pt x="0" y="1026"/>
                  </a:lnTo>
                  <a:lnTo>
                    <a:pt x="0" y="1010"/>
                  </a:lnTo>
                  <a:lnTo>
                    <a:pt x="0" y="970"/>
                  </a:lnTo>
                  <a:lnTo>
                    <a:pt x="0" y="954"/>
                  </a:lnTo>
                  <a:lnTo>
                    <a:pt x="0" y="938"/>
                  </a:lnTo>
                  <a:lnTo>
                    <a:pt x="0" y="906"/>
                  </a:lnTo>
                  <a:lnTo>
                    <a:pt x="0" y="890"/>
                  </a:lnTo>
                  <a:lnTo>
                    <a:pt x="0" y="875"/>
                  </a:lnTo>
                  <a:lnTo>
                    <a:pt x="8" y="843"/>
                  </a:lnTo>
                  <a:lnTo>
                    <a:pt x="8" y="819"/>
                  </a:lnTo>
                  <a:lnTo>
                    <a:pt x="8" y="803"/>
                  </a:lnTo>
                  <a:lnTo>
                    <a:pt x="16" y="771"/>
                  </a:lnTo>
                  <a:lnTo>
                    <a:pt x="16" y="755"/>
                  </a:lnTo>
                  <a:lnTo>
                    <a:pt x="24" y="739"/>
                  </a:lnTo>
                  <a:lnTo>
                    <a:pt x="32" y="708"/>
                  </a:lnTo>
                  <a:lnTo>
                    <a:pt x="32" y="692"/>
                  </a:lnTo>
                  <a:lnTo>
                    <a:pt x="40" y="676"/>
                  </a:lnTo>
                  <a:lnTo>
                    <a:pt x="48" y="644"/>
                  </a:lnTo>
                  <a:lnTo>
                    <a:pt x="56" y="628"/>
                  </a:lnTo>
                  <a:lnTo>
                    <a:pt x="64" y="612"/>
                  </a:lnTo>
                  <a:lnTo>
                    <a:pt x="72" y="596"/>
                  </a:lnTo>
                  <a:lnTo>
                    <a:pt x="80" y="565"/>
                  </a:lnTo>
                  <a:lnTo>
                    <a:pt x="88" y="549"/>
                  </a:lnTo>
                  <a:lnTo>
                    <a:pt x="96" y="533"/>
                  </a:lnTo>
                  <a:lnTo>
                    <a:pt x="112" y="509"/>
                  </a:lnTo>
                  <a:lnTo>
                    <a:pt x="120" y="493"/>
                  </a:lnTo>
                  <a:lnTo>
                    <a:pt x="128" y="477"/>
                  </a:lnTo>
                  <a:lnTo>
                    <a:pt x="143" y="445"/>
                  </a:lnTo>
                  <a:lnTo>
                    <a:pt x="151" y="437"/>
                  </a:lnTo>
                  <a:lnTo>
                    <a:pt x="159" y="422"/>
                  </a:lnTo>
                  <a:lnTo>
                    <a:pt x="183" y="390"/>
                  </a:lnTo>
                  <a:lnTo>
                    <a:pt x="191" y="382"/>
                  </a:lnTo>
                  <a:lnTo>
                    <a:pt x="199" y="366"/>
                  </a:lnTo>
                  <a:lnTo>
                    <a:pt x="223" y="342"/>
                  </a:lnTo>
                  <a:lnTo>
                    <a:pt x="231" y="326"/>
                  </a:lnTo>
                  <a:lnTo>
                    <a:pt x="247" y="318"/>
                  </a:lnTo>
                  <a:lnTo>
                    <a:pt x="271" y="294"/>
                  </a:lnTo>
                  <a:lnTo>
                    <a:pt x="279" y="278"/>
                  </a:lnTo>
                  <a:lnTo>
                    <a:pt x="294" y="271"/>
                  </a:lnTo>
                  <a:lnTo>
                    <a:pt x="318" y="247"/>
                  </a:lnTo>
                  <a:lnTo>
                    <a:pt x="326" y="231"/>
                  </a:lnTo>
                  <a:lnTo>
                    <a:pt x="342" y="223"/>
                  </a:lnTo>
                  <a:lnTo>
                    <a:pt x="366" y="199"/>
                  </a:lnTo>
                  <a:lnTo>
                    <a:pt x="382" y="191"/>
                  </a:lnTo>
                  <a:lnTo>
                    <a:pt x="390" y="183"/>
                  </a:lnTo>
                  <a:lnTo>
                    <a:pt x="422" y="159"/>
                  </a:lnTo>
                  <a:lnTo>
                    <a:pt x="437" y="151"/>
                  </a:lnTo>
                  <a:lnTo>
                    <a:pt x="445" y="143"/>
                  </a:lnTo>
                  <a:lnTo>
                    <a:pt x="477" y="127"/>
                  </a:lnTo>
                  <a:lnTo>
                    <a:pt x="493" y="119"/>
                  </a:lnTo>
                  <a:lnTo>
                    <a:pt x="509" y="112"/>
                  </a:lnTo>
                  <a:lnTo>
                    <a:pt x="533" y="96"/>
                  </a:lnTo>
                  <a:lnTo>
                    <a:pt x="549" y="88"/>
                  </a:lnTo>
                  <a:lnTo>
                    <a:pt x="565" y="80"/>
                  </a:lnTo>
                  <a:lnTo>
                    <a:pt x="581" y="72"/>
                  </a:lnTo>
                  <a:lnTo>
                    <a:pt x="612" y="64"/>
                  </a:lnTo>
                  <a:lnTo>
                    <a:pt x="628" y="56"/>
                  </a:lnTo>
                  <a:lnTo>
                    <a:pt x="644" y="48"/>
                  </a:lnTo>
                  <a:lnTo>
                    <a:pt x="676" y="40"/>
                  </a:lnTo>
                  <a:lnTo>
                    <a:pt x="692" y="32"/>
                  </a:lnTo>
                  <a:lnTo>
                    <a:pt x="708" y="32"/>
                  </a:lnTo>
                  <a:lnTo>
                    <a:pt x="739" y="24"/>
                  </a:lnTo>
                  <a:lnTo>
                    <a:pt x="755" y="16"/>
                  </a:lnTo>
                  <a:lnTo>
                    <a:pt x="771" y="16"/>
                  </a:lnTo>
                  <a:lnTo>
                    <a:pt x="803" y="8"/>
                  </a:lnTo>
                  <a:lnTo>
                    <a:pt x="819" y="8"/>
                  </a:lnTo>
                  <a:lnTo>
                    <a:pt x="843" y="8"/>
                  </a:lnTo>
                  <a:lnTo>
                    <a:pt x="875" y="0"/>
                  </a:lnTo>
                  <a:lnTo>
                    <a:pt x="891" y="0"/>
                  </a:lnTo>
                  <a:lnTo>
                    <a:pt x="906" y="0"/>
                  </a:lnTo>
                  <a:lnTo>
                    <a:pt x="938" y="0"/>
                  </a:lnTo>
                  <a:lnTo>
                    <a:pt x="954" y="0"/>
                  </a:lnTo>
                  <a:lnTo>
                    <a:pt x="954" y="954"/>
                  </a:lnTo>
                  <a:lnTo>
                    <a:pt x="326" y="1677"/>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6"/>
            <p:cNvSpPr>
              <a:spLocks/>
            </p:cNvSpPr>
            <p:nvPr/>
          </p:nvSpPr>
          <p:spPr bwMode="auto">
            <a:xfrm>
              <a:off x="4689475" y="2228850"/>
              <a:ext cx="1527175" cy="2447925"/>
            </a:xfrm>
            <a:custGeom>
              <a:avLst/>
              <a:gdLst/>
              <a:ahLst/>
              <a:cxnLst>
                <a:cxn ang="0">
                  <a:pos x="16" y="0"/>
                </a:cxn>
                <a:cxn ang="0">
                  <a:pos x="72" y="0"/>
                </a:cxn>
                <a:cxn ang="0">
                  <a:pos x="119" y="8"/>
                </a:cxn>
                <a:cxn ang="0">
                  <a:pos x="151" y="8"/>
                </a:cxn>
                <a:cxn ang="0">
                  <a:pos x="199" y="16"/>
                </a:cxn>
                <a:cxn ang="0">
                  <a:pos x="246" y="32"/>
                </a:cxn>
                <a:cxn ang="0">
                  <a:pos x="278" y="40"/>
                </a:cxn>
                <a:cxn ang="0">
                  <a:pos x="326" y="56"/>
                </a:cxn>
                <a:cxn ang="0">
                  <a:pos x="374" y="72"/>
                </a:cxn>
                <a:cxn ang="0">
                  <a:pos x="405" y="88"/>
                </a:cxn>
                <a:cxn ang="0">
                  <a:pos x="453" y="112"/>
                </a:cxn>
                <a:cxn ang="0">
                  <a:pos x="493" y="135"/>
                </a:cxn>
                <a:cxn ang="0">
                  <a:pos x="525" y="151"/>
                </a:cxn>
                <a:cxn ang="0">
                  <a:pos x="564" y="183"/>
                </a:cxn>
                <a:cxn ang="0">
                  <a:pos x="604" y="215"/>
                </a:cxn>
                <a:cxn ang="0">
                  <a:pos x="628" y="231"/>
                </a:cxn>
                <a:cxn ang="0">
                  <a:pos x="668" y="271"/>
                </a:cxn>
                <a:cxn ang="0">
                  <a:pos x="700" y="302"/>
                </a:cxn>
                <a:cxn ang="0">
                  <a:pos x="723" y="326"/>
                </a:cxn>
                <a:cxn ang="0">
                  <a:pos x="755" y="366"/>
                </a:cxn>
                <a:cxn ang="0">
                  <a:pos x="787" y="406"/>
                </a:cxn>
                <a:cxn ang="0">
                  <a:pos x="803" y="437"/>
                </a:cxn>
                <a:cxn ang="0">
                  <a:pos x="835" y="477"/>
                </a:cxn>
                <a:cxn ang="0">
                  <a:pos x="858" y="525"/>
                </a:cxn>
                <a:cxn ang="0">
                  <a:pos x="866" y="549"/>
                </a:cxn>
                <a:cxn ang="0">
                  <a:pos x="890" y="596"/>
                </a:cxn>
                <a:cxn ang="0">
                  <a:pos x="906" y="644"/>
                </a:cxn>
                <a:cxn ang="0">
                  <a:pos x="914" y="676"/>
                </a:cxn>
                <a:cxn ang="0">
                  <a:pos x="930" y="724"/>
                </a:cxn>
                <a:cxn ang="0">
                  <a:pos x="946" y="771"/>
                </a:cxn>
                <a:cxn ang="0">
                  <a:pos x="946" y="803"/>
                </a:cxn>
                <a:cxn ang="0">
                  <a:pos x="954" y="859"/>
                </a:cxn>
                <a:cxn ang="0">
                  <a:pos x="962" y="906"/>
                </a:cxn>
                <a:cxn ang="0">
                  <a:pos x="962" y="938"/>
                </a:cxn>
                <a:cxn ang="0">
                  <a:pos x="962" y="986"/>
                </a:cxn>
                <a:cxn ang="0">
                  <a:pos x="954" y="1041"/>
                </a:cxn>
                <a:cxn ang="0">
                  <a:pos x="954" y="1073"/>
                </a:cxn>
                <a:cxn ang="0">
                  <a:pos x="946" y="1121"/>
                </a:cxn>
                <a:cxn ang="0">
                  <a:pos x="938" y="1169"/>
                </a:cxn>
                <a:cxn ang="0">
                  <a:pos x="930" y="1200"/>
                </a:cxn>
                <a:cxn ang="0">
                  <a:pos x="914" y="1248"/>
                </a:cxn>
                <a:cxn ang="0">
                  <a:pos x="898" y="1296"/>
                </a:cxn>
                <a:cxn ang="0">
                  <a:pos x="882" y="1328"/>
                </a:cxn>
                <a:cxn ang="0">
                  <a:pos x="866" y="1375"/>
                </a:cxn>
                <a:cxn ang="0">
                  <a:pos x="843" y="1423"/>
                </a:cxn>
                <a:cxn ang="0">
                  <a:pos x="827" y="1447"/>
                </a:cxn>
                <a:cxn ang="0">
                  <a:pos x="795" y="1495"/>
                </a:cxn>
                <a:cxn ang="0">
                  <a:pos x="763" y="1534"/>
                </a:cxn>
                <a:cxn ang="0">
                  <a:pos x="0" y="954"/>
                </a:cxn>
              </a:cxnLst>
              <a:rect l="0" t="0" r="r" b="b"/>
              <a:pathLst>
                <a:path w="962" h="1542">
                  <a:moveTo>
                    <a:pt x="0" y="0"/>
                  </a:moveTo>
                  <a:lnTo>
                    <a:pt x="16" y="0"/>
                  </a:lnTo>
                  <a:lnTo>
                    <a:pt x="56" y="0"/>
                  </a:lnTo>
                  <a:lnTo>
                    <a:pt x="72" y="0"/>
                  </a:lnTo>
                  <a:lnTo>
                    <a:pt x="88" y="0"/>
                  </a:lnTo>
                  <a:lnTo>
                    <a:pt x="119" y="8"/>
                  </a:lnTo>
                  <a:lnTo>
                    <a:pt x="135" y="8"/>
                  </a:lnTo>
                  <a:lnTo>
                    <a:pt x="151" y="8"/>
                  </a:lnTo>
                  <a:lnTo>
                    <a:pt x="183" y="16"/>
                  </a:lnTo>
                  <a:lnTo>
                    <a:pt x="199" y="16"/>
                  </a:lnTo>
                  <a:lnTo>
                    <a:pt x="215" y="24"/>
                  </a:lnTo>
                  <a:lnTo>
                    <a:pt x="246" y="32"/>
                  </a:lnTo>
                  <a:lnTo>
                    <a:pt x="262" y="32"/>
                  </a:lnTo>
                  <a:lnTo>
                    <a:pt x="278" y="40"/>
                  </a:lnTo>
                  <a:lnTo>
                    <a:pt x="310" y="48"/>
                  </a:lnTo>
                  <a:lnTo>
                    <a:pt x="326" y="56"/>
                  </a:lnTo>
                  <a:lnTo>
                    <a:pt x="342" y="64"/>
                  </a:lnTo>
                  <a:lnTo>
                    <a:pt x="374" y="72"/>
                  </a:lnTo>
                  <a:lnTo>
                    <a:pt x="390" y="80"/>
                  </a:lnTo>
                  <a:lnTo>
                    <a:pt x="405" y="88"/>
                  </a:lnTo>
                  <a:lnTo>
                    <a:pt x="437" y="104"/>
                  </a:lnTo>
                  <a:lnTo>
                    <a:pt x="453" y="112"/>
                  </a:lnTo>
                  <a:lnTo>
                    <a:pt x="469" y="119"/>
                  </a:lnTo>
                  <a:lnTo>
                    <a:pt x="493" y="135"/>
                  </a:lnTo>
                  <a:lnTo>
                    <a:pt x="509" y="143"/>
                  </a:lnTo>
                  <a:lnTo>
                    <a:pt x="525" y="151"/>
                  </a:lnTo>
                  <a:lnTo>
                    <a:pt x="548" y="175"/>
                  </a:lnTo>
                  <a:lnTo>
                    <a:pt x="564" y="183"/>
                  </a:lnTo>
                  <a:lnTo>
                    <a:pt x="580" y="191"/>
                  </a:lnTo>
                  <a:lnTo>
                    <a:pt x="604" y="215"/>
                  </a:lnTo>
                  <a:lnTo>
                    <a:pt x="620" y="223"/>
                  </a:lnTo>
                  <a:lnTo>
                    <a:pt x="628" y="231"/>
                  </a:lnTo>
                  <a:lnTo>
                    <a:pt x="652" y="255"/>
                  </a:lnTo>
                  <a:lnTo>
                    <a:pt x="668" y="271"/>
                  </a:lnTo>
                  <a:lnTo>
                    <a:pt x="676" y="278"/>
                  </a:lnTo>
                  <a:lnTo>
                    <a:pt x="700" y="302"/>
                  </a:lnTo>
                  <a:lnTo>
                    <a:pt x="715" y="318"/>
                  </a:lnTo>
                  <a:lnTo>
                    <a:pt x="723" y="326"/>
                  </a:lnTo>
                  <a:lnTo>
                    <a:pt x="747" y="350"/>
                  </a:lnTo>
                  <a:lnTo>
                    <a:pt x="755" y="366"/>
                  </a:lnTo>
                  <a:lnTo>
                    <a:pt x="763" y="382"/>
                  </a:lnTo>
                  <a:lnTo>
                    <a:pt x="787" y="406"/>
                  </a:lnTo>
                  <a:lnTo>
                    <a:pt x="795" y="422"/>
                  </a:lnTo>
                  <a:lnTo>
                    <a:pt x="803" y="437"/>
                  </a:lnTo>
                  <a:lnTo>
                    <a:pt x="827" y="461"/>
                  </a:lnTo>
                  <a:lnTo>
                    <a:pt x="835" y="477"/>
                  </a:lnTo>
                  <a:lnTo>
                    <a:pt x="843" y="493"/>
                  </a:lnTo>
                  <a:lnTo>
                    <a:pt x="858" y="525"/>
                  </a:lnTo>
                  <a:lnTo>
                    <a:pt x="866" y="533"/>
                  </a:lnTo>
                  <a:lnTo>
                    <a:pt x="866" y="549"/>
                  </a:lnTo>
                  <a:lnTo>
                    <a:pt x="882" y="580"/>
                  </a:lnTo>
                  <a:lnTo>
                    <a:pt x="890" y="596"/>
                  </a:lnTo>
                  <a:lnTo>
                    <a:pt x="898" y="612"/>
                  </a:lnTo>
                  <a:lnTo>
                    <a:pt x="906" y="644"/>
                  </a:lnTo>
                  <a:lnTo>
                    <a:pt x="914" y="660"/>
                  </a:lnTo>
                  <a:lnTo>
                    <a:pt x="914" y="676"/>
                  </a:lnTo>
                  <a:lnTo>
                    <a:pt x="930" y="708"/>
                  </a:lnTo>
                  <a:lnTo>
                    <a:pt x="930" y="724"/>
                  </a:lnTo>
                  <a:lnTo>
                    <a:pt x="938" y="739"/>
                  </a:lnTo>
                  <a:lnTo>
                    <a:pt x="946" y="771"/>
                  </a:lnTo>
                  <a:lnTo>
                    <a:pt x="946" y="787"/>
                  </a:lnTo>
                  <a:lnTo>
                    <a:pt x="946" y="803"/>
                  </a:lnTo>
                  <a:lnTo>
                    <a:pt x="954" y="843"/>
                  </a:lnTo>
                  <a:lnTo>
                    <a:pt x="954" y="859"/>
                  </a:lnTo>
                  <a:lnTo>
                    <a:pt x="954" y="875"/>
                  </a:lnTo>
                  <a:lnTo>
                    <a:pt x="962" y="906"/>
                  </a:lnTo>
                  <a:lnTo>
                    <a:pt x="962" y="922"/>
                  </a:lnTo>
                  <a:lnTo>
                    <a:pt x="962" y="938"/>
                  </a:lnTo>
                  <a:lnTo>
                    <a:pt x="962" y="970"/>
                  </a:lnTo>
                  <a:lnTo>
                    <a:pt x="962" y="986"/>
                  </a:lnTo>
                  <a:lnTo>
                    <a:pt x="962" y="1010"/>
                  </a:lnTo>
                  <a:lnTo>
                    <a:pt x="954" y="1041"/>
                  </a:lnTo>
                  <a:lnTo>
                    <a:pt x="954" y="1057"/>
                  </a:lnTo>
                  <a:lnTo>
                    <a:pt x="954" y="1073"/>
                  </a:lnTo>
                  <a:lnTo>
                    <a:pt x="946" y="1105"/>
                  </a:lnTo>
                  <a:lnTo>
                    <a:pt x="946" y="1121"/>
                  </a:lnTo>
                  <a:lnTo>
                    <a:pt x="946" y="1137"/>
                  </a:lnTo>
                  <a:lnTo>
                    <a:pt x="938" y="1169"/>
                  </a:lnTo>
                  <a:lnTo>
                    <a:pt x="930" y="1185"/>
                  </a:lnTo>
                  <a:lnTo>
                    <a:pt x="930" y="1200"/>
                  </a:lnTo>
                  <a:lnTo>
                    <a:pt x="914" y="1232"/>
                  </a:lnTo>
                  <a:lnTo>
                    <a:pt x="914" y="1248"/>
                  </a:lnTo>
                  <a:lnTo>
                    <a:pt x="906" y="1264"/>
                  </a:lnTo>
                  <a:lnTo>
                    <a:pt x="898" y="1296"/>
                  </a:lnTo>
                  <a:lnTo>
                    <a:pt x="890" y="1312"/>
                  </a:lnTo>
                  <a:lnTo>
                    <a:pt x="882" y="1328"/>
                  </a:lnTo>
                  <a:lnTo>
                    <a:pt x="866" y="1359"/>
                  </a:lnTo>
                  <a:lnTo>
                    <a:pt x="866" y="1375"/>
                  </a:lnTo>
                  <a:lnTo>
                    <a:pt x="858" y="1391"/>
                  </a:lnTo>
                  <a:lnTo>
                    <a:pt x="843" y="1423"/>
                  </a:lnTo>
                  <a:lnTo>
                    <a:pt x="835" y="1439"/>
                  </a:lnTo>
                  <a:lnTo>
                    <a:pt x="827" y="1447"/>
                  </a:lnTo>
                  <a:lnTo>
                    <a:pt x="803" y="1479"/>
                  </a:lnTo>
                  <a:lnTo>
                    <a:pt x="795" y="1495"/>
                  </a:lnTo>
                  <a:lnTo>
                    <a:pt x="787" y="1502"/>
                  </a:lnTo>
                  <a:lnTo>
                    <a:pt x="763" y="1534"/>
                  </a:lnTo>
                  <a:lnTo>
                    <a:pt x="755" y="1542"/>
                  </a:lnTo>
                  <a:lnTo>
                    <a:pt x="0" y="954"/>
                  </a:lnTo>
                  <a:lnTo>
                    <a:pt x="0" y="0"/>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 name="Group 37"/>
          <p:cNvGrpSpPr/>
          <p:nvPr/>
        </p:nvGrpSpPr>
        <p:grpSpPr>
          <a:xfrm>
            <a:off x="3175001" y="2228851"/>
            <a:ext cx="3041650" cy="3041650"/>
            <a:chOff x="3175000" y="2228850"/>
            <a:chExt cx="3041650" cy="3041650"/>
          </a:xfrm>
        </p:grpSpPr>
        <p:sp>
          <p:nvSpPr>
            <p:cNvPr id="39" name="Freeform 8"/>
            <p:cNvSpPr>
              <a:spLocks/>
            </p:cNvSpPr>
            <p:nvPr/>
          </p:nvSpPr>
          <p:spPr bwMode="auto">
            <a:xfrm>
              <a:off x="4689475" y="3743325"/>
              <a:ext cx="1198562" cy="1387475"/>
            </a:xfrm>
            <a:custGeom>
              <a:avLst/>
              <a:gdLst/>
              <a:ahLst/>
              <a:cxnLst>
                <a:cxn ang="0">
                  <a:pos x="755" y="588"/>
                </a:cxn>
                <a:cxn ang="0">
                  <a:pos x="747" y="604"/>
                </a:cxn>
                <a:cxn ang="0">
                  <a:pos x="723" y="628"/>
                </a:cxn>
                <a:cxn ang="0">
                  <a:pos x="715" y="644"/>
                </a:cxn>
                <a:cxn ang="0">
                  <a:pos x="700" y="652"/>
                </a:cxn>
                <a:cxn ang="0">
                  <a:pos x="676" y="676"/>
                </a:cxn>
                <a:cxn ang="0">
                  <a:pos x="668" y="692"/>
                </a:cxn>
                <a:cxn ang="0">
                  <a:pos x="652" y="700"/>
                </a:cxn>
                <a:cxn ang="0">
                  <a:pos x="628" y="723"/>
                </a:cxn>
                <a:cxn ang="0">
                  <a:pos x="620" y="739"/>
                </a:cxn>
                <a:cxn ang="0">
                  <a:pos x="604" y="747"/>
                </a:cxn>
                <a:cxn ang="0">
                  <a:pos x="580" y="763"/>
                </a:cxn>
                <a:cxn ang="0">
                  <a:pos x="564" y="779"/>
                </a:cxn>
                <a:cxn ang="0">
                  <a:pos x="548" y="787"/>
                </a:cxn>
                <a:cxn ang="0">
                  <a:pos x="525" y="803"/>
                </a:cxn>
                <a:cxn ang="0">
                  <a:pos x="509" y="811"/>
                </a:cxn>
                <a:cxn ang="0">
                  <a:pos x="493" y="827"/>
                </a:cxn>
                <a:cxn ang="0">
                  <a:pos x="469" y="843"/>
                </a:cxn>
                <a:cxn ang="0">
                  <a:pos x="453" y="851"/>
                </a:cxn>
                <a:cxn ang="0">
                  <a:pos x="437" y="858"/>
                </a:cxn>
                <a:cxn ang="0">
                  <a:pos x="405" y="866"/>
                </a:cxn>
                <a:cxn ang="0">
                  <a:pos x="390" y="874"/>
                </a:cxn>
                <a:cxn ang="0">
                  <a:pos x="0" y="0"/>
                </a:cxn>
                <a:cxn ang="0">
                  <a:pos x="755" y="588"/>
                </a:cxn>
              </a:cxnLst>
              <a:rect l="0" t="0" r="r" b="b"/>
              <a:pathLst>
                <a:path w="755" h="874">
                  <a:moveTo>
                    <a:pt x="755" y="588"/>
                  </a:moveTo>
                  <a:lnTo>
                    <a:pt x="747" y="604"/>
                  </a:lnTo>
                  <a:lnTo>
                    <a:pt x="723" y="628"/>
                  </a:lnTo>
                  <a:lnTo>
                    <a:pt x="715" y="644"/>
                  </a:lnTo>
                  <a:lnTo>
                    <a:pt x="700" y="652"/>
                  </a:lnTo>
                  <a:lnTo>
                    <a:pt x="676" y="676"/>
                  </a:lnTo>
                  <a:lnTo>
                    <a:pt x="668" y="692"/>
                  </a:lnTo>
                  <a:lnTo>
                    <a:pt x="652" y="700"/>
                  </a:lnTo>
                  <a:lnTo>
                    <a:pt x="628" y="723"/>
                  </a:lnTo>
                  <a:lnTo>
                    <a:pt x="620" y="739"/>
                  </a:lnTo>
                  <a:lnTo>
                    <a:pt x="604" y="747"/>
                  </a:lnTo>
                  <a:lnTo>
                    <a:pt x="580" y="763"/>
                  </a:lnTo>
                  <a:lnTo>
                    <a:pt x="564" y="779"/>
                  </a:lnTo>
                  <a:lnTo>
                    <a:pt x="548" y="787"/>
                  </a:lnTo>
                  <a:lnTo>
                    <a:pt x="525" y="803"/>
                  </a:lnTo>
                  <a:lnTo>
                    <a:pt x="509" y="811"/>
                  </a:lnTo>
                  <a:lnTo>
                    <a:pt x="493" y="827"/>
                  </a:lnTo>
                  <a:lnTo>
                    <a:pt x="469" y="843"/>
                  </a:lnTo>
                  <a:lnTo>
                    <a:pt x="453" y="851"/>
                  </a:lnTo>
                  <a:lnTo>
                    <a:pt x="437" y="858"/>
                  </a:lnTo>
                  <a:lnTo>
                    <a:pt x="405" y="866"/>
                  </a:lnTo>
                  <a:lnTo>
                    <a:pt x="390" y="874"/>
                  </a:lnTo>
                  <a:lnTo>
                    <a:pt x="0" y="0"/>
                  </a:lnTo>
                  <a:lnTo>
                    <a:pt x="755" y="588"/>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10"/>
            <p:cNvSpPr>
              <a:spLocks/>
            </p:cNvSpPr>
            <p:nvPr/>
          </p:nvSpPr>
          <p:spPr bwMode="auto">
            <a:xfrm>
              <a:off x="3692525" y="3743325"/>
              <a:ext cx="1616075" cy="1527175"/>
            </a:xfrm>
            <a:custGeom>
              <a:avLst/>
              <a:gdLst/>
              <a:ahLst/>
              <a:cxnLst>
                <a:cxn ang="0">
                  <a:pos x="1018" y="874"/>
                </a:cxn>
                <a:cxn ang="0">
                  <a:pos x="1002" y="882"/>
                </a:cxn>
                <a:cxn ang="0">
                  <a:pos x="970" y="898"/>
                </a:cxn>
                <a:cxn ang="0">
                  <a:pos x="954" y="898"/>
                </a:cxn>
                <a:cxn ang="0">
                  <a:pos x="938" y="906"/>
                </a:cxn>
                <a:cxn ang="0">
                  <a:pos x="922" y="914"/>
                </a:cxn>
                <a:cxn ang="0">
                  <a:pos x="890" y="922"/>
                </a:cxn>
                <a:cxn ang="0">
                  <a:pos x="874" y="930"/>
                </a:cxn>
                <a:cxn ang="0">
                  <a:pos x="859" y="930"/>
                </a:cxn>
                <a:cxn ang="0">
                  <a:pos x="843" y="938"/>
                </a:cxn>
                <a:cxn ang="0">
                  <a:pos x="811" y="946"/>
                </a:cxn>
                <a:cxn ang="0">
                  <a:pos x="795" y="946"/>
                </a:cxn>
                <a:cxn ang="0">
                  <a:pos x="779" y="946"/>
                </a:cxn>
                <a:cxn ang="0">
                  <a:pos x="747" y="954"/>
                </a:cxn>
                <a:cxn ang="0">
                  <a:pos x="731" y="954"/>
                </a:cxn>
                <a:cxn ang="0">
                  <a:pos x="716" y="954"/>
                </a:cxn>
                <a:cxn ang="0">
                  <a:pos x="700" y="954"/>
                </a:cxn>
                <a:cxn ang="0">
                  <a:pos x="660" y="962"/>
                </a:cxn>
                <a:cxn ang="0">
                  <a:pos x="644" y="962"/>
                </a:cxn>
                <a:cxn ang="0">
                  <a:pos x="628" y="962"/>
                </a:cxn>
                <a:cxn ang="0">
                  <a:pos x="612" y="962"/>
                </a:cxn>
                <a:cxn ang="0">
                  <a:pos x="580" y="962"/>
                </a:cxn>
                <a:cxn ang="0">
                  <a:pos x="565" y="954"/>
                </a:cxn>
                <a:cxn ang="0">
                  <a:pos x="549" y="954"/>
                </a:cxn>
                <a:cxn ang="0">
                  <a:pos x="517" y="954"/>
                </a:cxn>
                <a:cxn ang="0">
                  <a:pos x="493" y="954"/>
                </a:cxn>
                <a:cxn ang="0">
                  <a:pos x="477" y="946"/>
                </a:cxn>
                <a:cxn ang="0">
                  <a:pos x="461" y="946"/>
                </a:cxn>
                <a:cxn ang="0">
                  <a:pos x="429" y="938"/>
                </a:cxn>
                <a:cxn ang="0">
                  <a:pos x="413" y="938"/>
                </a:cxn>
                <a:cxn ang="0">
                  <a:pos x="398" y="930"/>
                </a:cxn>
                <a:cxn ang="0">
                  <a:pos x="366" y="922"/>
                </a:cxn>
                <a:cxn ang="0">
                  <a:pos x="350" y="914"/>
                </a:cxn>
                <a:cxn ang="0">
                  <a:pos x="334" y="914"/>
                </a:cxn>
                <a:cxn ang="0">
                  <a:pos x="318" y="906"/>
                </a:cxn>
                <a:cxn ang="0">
                  <a:pos x="286" y="898"/>
                </a:cxn>
                <a:cxn ang="0">
                  <a:pos x="270" y="890"/>
                </a:cxn>
                <a:cxn ang="0">
                  <a:pos x="255" y="882"/>
                </a:cxn>
                <a:cxn ang="0">
                  <a:pos x="239" y="874"/>
                </a:cxn>
                <a:cxn ang="0">
                  <a:pos x="207" y="866"/>
                </a:cxn>
                <a:cxn ang="0">
                  <a:pos x="199" y="858"/>
                </a:cxn>
                <a:cxn ang="0">
                  <a:pos x="183" y="851"/>
                </a:cxn>
                <a:cxn ang="0">
                  <a:pos x="151" y="835"/>
                </a:cxn>
                <a:cxn ang="0">
                  <a:pos x="135" y="827"/>
                </a:cxn>
                <a:cxn ang="0">
                  <a:pos x="119" y="811"/>
                </a:cxn>
                <a:cxn ang="0">
                  <a:pos x="111" y="803"/>
                </a:cxn>
                <a:cxn ang="0">
                  <a:pos x="80" y="787"/>
                </a:cxn>
                <a:cxn ang="0">
                  <a:pos x="64" y="779"/>
                </a:cxn>
                <a:cxn ang="0">
                  <a:pos x="56" y="763"/>
                </a:cxn>
                <a:cxn ang="0">
                  <a:pos x="40" y="755"/>
                </a:cxn>
                <a:cxn ang="0">
                  <a:pos x="16" y="739"/>
                </a:cxn>
                <a:cxn ang="0">
                  <a:pos x="0" y="723"/>
                </a:cxn>
                <a:cxn ang="0">
                  <a:pos x="628" y="0"/>
                </a:cxn>
                <a:cxn ang="0">
                  <a:pos x="1018" y="874"/>
                </a:cxn>
              </a:cxnLst>
              <a:rect l="0" t="0" r="r" b="b"/>
              <a:pathLst>
                <a:path w="1018" h="962">
                  <a:moveTo>
                    <a:pt x="1018" y="874"/>
                  </a:moveTo>
                  <a:lnTo>
                    <a:pt x="1002" y="882"/>
                  </a:lnTo>
                  <a:lnTo>
                    <a:pt x="970" y="898"/>
                  </a:lnTo>
                  <a:lnTo>
                    <a:pt x="954" y="898"/>
                  </a:lnTo>
                  <a:lnTo>
                    <a:pt x="938" y="906"/>
                  </a:lnTo>
                  <a:lnTo>
                    <a:pt x="922" y="914"/>
                  </a:lnTo>
                  <a:lnTo>
                    <a:pt x="890" y="922"/>
                  </a:lnTo>
                  <a:lnTo>
                    <a:pt x="874" y="930"/>
                  </a:lnTo>
                  <a:lnTo>
                    <a:pt x="859" y="930"/>
                  </a:lnTo>
                  <a:lnTo>
                    <a:pt x="843" y="938"/>
                  </a:lnTo>
                  <a:lnTo>
                    <a:pt x="811" y="946"/>
                  </a:lnTo>
                  <a:lnTo>
                    <a:pt x="795" y="946"/>
                  </a:lnTo>
                  <a:lnTo>
                    <a:pt x="779" y="946"/>
                  </a:lnTo>
                  <a:lnTo>
                    <a:pt x="747" y="954"/>
                  </a:lnTo>
                  <a:lnTo>
                    <a:pt x="731" y="954"/>
                  </a:lnTo>
                  <a:lnTo>
                    <a:pt x="716" y="954"/>
                  </a:lnTo>
                  <a:lnTo>
                    <a:pt x="700" y="954"/>
                  </a:lnTo>
                  <a:lnTo>
                    <a:pt x="660" y="962"/>
                  </a:lnTo>
                  <a:lnTo>
                    <a:pt x="644" y="962"/>
                  </a:lnTo>
                  <a:lnTo>
                    <a:pt x="628" y="962"/>
                  </a:lnTo>
                  <a:lnTo>
                    <a:pt x="612" y="962"/>
                  </a:lnTo>
                  <a:lnTo>
                    <a:pt x="580" y="962"/>
                  </a:lnTo>
                  <a:lnTo>
                    <a:pt x="565" y="954"/>
                  </a:lnTo>
                  <a:lnTo>
                    <a:pt x="549" y="954"/>
                  </a:lnTo>
                  <a:lnTo>
                    <a:pt x="517" y="954"/>
                  </a:lnTo>
                  <a:lnTo>
                    <a:pt x="493" y="954"/>
                  </a:lnTo>
                  <a:lnTo>
                    <a:pt x="477" y="946"/>
                  </a:lnTo>
                  <a:lnTo>
                    <a:pt x="461" y="946"/>
                  </a:lnTo>
                  <a:lnTo>
                    <a:pt x="429" y="938"/>
                  </a:lnTo>
                  <a:lnTo>
                    <a:pt x="413" y="938"/>
                  </a:lnTo>
                  <a:lnTo>
                    <a:pt x="398" y="930"/>
                  </a:lnTo>
                  <a:lnTo>
                    <a:pt x="366" y="922"/>
                  </a:lnTo>
                  <a:lnTo>
                    <a:pt x="350" y="914"/>
                  </a:lnTo>
                  <a:lnTo>
                    <a:pt x="334" y="914"/>
                  </a:lnTo>
                  <a:lnTo>
                    <a:pt x="318" y="906"/>
                  </a:lnTo>
                  <a:lnTo>
                    <a:pt x="286" y="898"/>
                  </a:lnTo>
                  <a:lnTo>
                    <a:pt x="270" y="890"/>
                  </a:lnTo>
                  <a:lnTo>
                    <a:pt x="255" y="882"/>
                  </a:lnTo>
                  <a:lnTo>
                    <a:pt x="239" y="874"/>
                  </a:lnTo>
                  <a:lnTo>
                    <a:pt x="207" y="866"/>
                  </a:lnTo>
                  <a:lnTo>
                    <a:pt x="199" y="858"/>
                  </a:lnTo>
                  <a:lnTo>
                    <a:pt x="183" y="851"/>
                  </a:lnTo>
                  <a:lnTo>
                    <a:pt x="151" y="835"/>
                  </a:lnTo>
                  <a:lnTo>
                    <a:pt x="135" y="827"/>
                  </a:lnTo>
                  <a:lnTo>
                    <a:pt x="119" y="811"/>
                  </a:lnTo>
                  <a:lnTo>
                    <a:pt x="111" y="803"/>
                  </a:lnTo>
                  <a:lnTo>
                    <a:pt x="80" y="787"/>
                  </a:lnTo>
                  <a:lnTo>
                    <a:pt x="64" y="779"/>
                  </a:lnTo>
                  <a:lnTo>
                    <a:pt x="56" y="763"/>
                  </a:lnTo>
                  <a:lnTo>
                    <a:pt x="40" y="755"/>
                  </a:lnTo>
                  <a:lnTo>
                    <a:pt x="16" y="739"/>
                  </a:lnTo>
                  <a:lnTo>
                    <a:pt x="0" y="723"/>
                  </a:lnTo>
                  <a:lnTo>
                    <a:pt x="628" y="0"/>
                  </a:lnTo>
                  <a:lnTo>
                    <a:pt x="1018" y="874"/>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2"/>
            <p:cNvSpPr>
              <a:spLocks/>
            </p:cNvSpPr>
            <p:nvPr/>
          </p:nvSpPr>
          <p:spPr bwMode="auto">
            <a:xfrm>
              <a:off x="3175000" y="2228850"/>
              <a:ext cx="1514475" cy="2662237"/>
            </a:xfrm>
            <a:custGeom>
              <a:avLst/>
              <a:gdLst/>
              <a:ahLst/>
              <a:cxnLst>
                <a:cxn ang="0">
                  <a:pos x="318" y="1669"/>
                </a:cxn>
                <a:cxn ang="0">
                  <a:pos x="279" y="1630"/>
                </a:cxn>
                <a:cxn ang="0">
                  <a:pos x="247" y="1598"/>
                </a:cxn>
                <a:cxn ang="0">
                  <a:pos x="223" y="1574"/>
                </a:cxn>
                <a:cxn ang="0">
                  <a:pos x="191" y="1534"/>
                </a:cxn>
                <a:cxn ang="0">
                  <a:pos x="159" y="1495"/>
                </a:cxn>
                <a:cxn ang="0">
                  <a:pos x="143" y="1463"/>
                </a:cxn>
                <a:cxn ang="0">
                  <a:pos x="120" y="1423"/>
                </a:cxn>
                <a:cxn ang="0">
                  <a:pos x="96" y="1375"/>
                </a:cxn>
                <a:cxn ang="0">
                  <a:pos x="80" y="1344"/>
                </a:cxn>
                <a:cxn ang="0">
                  <a:pos x="64" y="1296"/>
                </a:cxn>
                <a:cxn ang="0">
                  <a:pos x="48" y="1264"/>
                </a:cxn>
                <a:cxn ang="0">
                  <a:pos x="32" y="1216"/>
                </a:cxn>
                <a:cxn ang="0">
                  <a:pos x="24" y="1169"/>
                </a:cxn>
                <a:cxn ang="0">
                  <a:pos x="16" y="1137"/>
                </a:cxn>
                <a:cxn ang="0">
                  <a:pos x="8" y="1089"/>
                </a:cxn>
                <a:cxn ang="0">
                  <a:pos x="0" y="1041"/>
                </a:cxn>
                <a:cxn ang="0">
                  <a:pos x="0" y="1010"/>
                </a:cxn>
                <a:cxn ang="0">
                  <a:pos x="0" y="954"/>
                </a:cxn>
                <a:cxn ang="0">
                  <a:pos x="0" y="906"/>
                </a:cxn>
                <a:cxn ang="0">
                  <a:pos x="0" y="875"/>
                </a:cxn>
                <a:cxn ang="0">
                  <a:pos x="8" y="819"/>
                </a:cxn>
                <a:cxn ang="0">
                  <a:pos x="16" y="771"/>
                </a:cxn>
                <a:cxn ang="0">
                  <a:pos x="24" y="739"/>
                </a:cxn>
                <a:cxn ang="0">
                  <a:pos x="32" y="692"/>
                </a:cxn>
                <a:cxn ang="0">
                  <a:pos x="48" y="644"/>
                </a:cxn>
                <a:cxn ang="0">
                  <a:pos x="64" y="612"/>
                </a:cxn>
                <a:cxn ang="0">
                  <a:pos x="80" y="565"/>
                </a:cxn>
                <a:cxn ang="0">
                  <a:pos x="96" y="533"/>
                </a:cxn>
                <a:cxn ang="0">
                  <a:pos x="120" y="493"/>
                </a:cxn>
                <a:cxn ang="0">
                  <a:pos x="143" y="445"/>
                </a:cxn>
                <a:cxn ang="0">
                  <a:pos x="159" y="422"/>
                </a:cxn>
                <a:cxn ang="0">
                  <a:pos x="191" y="382"/>
                </a:cxn>
                <a:cxn ang="0">
                  <a:pos x="223" y="342"/>
                </a:cxn>
                <a:cxn ang="0">
                  <a:pos x="247" y="318"/>
                </a:cxn>
                <a:cxn ang="0">
                  <a:pos x="279" y="278"/>
                </a:cxn>
                <a:cxn ang="0">
                  <a:pos x="318" y="247"/>
                </a:cxn>
                <a:cxn ang="0">
                  <a:pos x="342" y="223"/>
                </a:cxn>
                <a:cxn ang="0">
                  <a:pos x="382" y="191"/>
                </a:cxn>
                <a:cxn ang="0">
                  <a:pos x="422" y="159"/>
                </a:cxn>
                <a:cxn ang="0">
                  <a:pos x="445" y="143"/>
                </a:cxn>
                <a:cxn ang="0">
                  <a:pos x="493" y="119"/>
                </a:cxn>
                <a:cxn ang="0">
                  <a:pos x="533" y="96"/>
                </a:cxn>
                <a:cxn ang="0">
                  <a:pos x="565" y="80"/>
                </a:cxn>
                <a:cxn ang="0">
                  <a:pos x="612" y="64"/>
                </a:cxn>
                <a:cxn ang="0">
                  <a:pos x="644" y="48"/>
                </a:cxn>
                <a:cxn ang="0">
                  <a:pos x="692" y="32"/>
                </a:cxn>
                <a:cxn ang="0">
                  <a:pos x="739" y="24"/>
                </a:cxn>
                <a:cxn ang="0">
                  <a:pos x="771" y="16"/>
                </a:cxn>
                <a:cxn ang="0">
                  <a:pos x="819" y="8"/>
                </a:cxn>
                <a:cxn ang="0">
                  <a:pos x="875" y="0"/>
                </a:cxn>
                <a:cxn ang="0">
                  <a:pos x="906" y="0"/>
                </a:cxn>
                <a:cxn ang="0">
                  <a:pos x="954" y="0"/>
                </a:cxn>
                <a:cxn ang="0">
                  <a:pos x="326" y="1677"/>
                </a:cxn>
              </a:cxnLst>
              <a:rect l="0" t="0" r="r" b="b"/>
              <a:pathLst>
                <a:path w="954" h="1677">
                  <a:moveTo>
                    <a:pt x="326" y="1677"/>
                  </a:moveTo>
                  <a:lnTo>
                    <a:pt x="318" y="1669"/>
                  </a:lnTo>
                  <a:lnTo>
                    <a:pt x="294" y="1646"/>
                  </a:lnTo>
                  <a:lnTo>
                    <a:pt x="279" y="1630"/>
                  </a:lnTo>
                  <a:lnTo>
                    <a:pt x="271" y="1622"/>
                  </a:lnTo>
                  <a:lnTo>
                    <a:pt x="247" y="1598"/>
                  </a:lnTo>
                  <a:lnTo>
                    <a:pt x="231" y="1582"/>
                  </a:lnTo>
                  <a:lnTo>
                    <a:pt x="223" y="1574"/>
                  </a:lnTo>
                  <a:lnTo>
                    <a:pt x="199" y="1542"/>
                  </a:lnTo>
                  <a:lnTo>
                    <a:pt x="191" y="1534"/>
                  </a:lnTo>
                  <a:lnTo>
                    <a:pt x="183" y="1518"/>
                  </a:lnTo>
                  <a:lnTo>
                    <a:pt x="159" y="1495"/>
                  </a:lnTo>
                  <a:lnTo>
                    <a:pt x="151" y="1479"/>
                  </a:lnTo>
                  <a:lnTo>
                    <a:pt x="143" y="1463"/>
                  </a:lnTo>
                  <a:lnTo>
                    <a:pt x="128" y="1439"/>
                  </a:lnTo>
                  <a:lnTo>
                    <a:pt x="120" y="1423"/>
                  </a:lnTo>
                  <a:lnTo>
                    <a:pt x="112" y="1407"/>
                  </a:lnTo>
                  <a:lnTo>
                    <a:pt x="96" y="1375"/>
                  </a:lnTo>
                  <a:lnTo>
                    <a:pt x="88" y="1359"/>
                  </a:lnTo>
                  <a:lnTo>
                    <a:pt x="80" y="1344"/>
                  </a:lnTo>
                  <a:lnTo>
                    <a:pt x="72" y="1328"/>
                  </a:lnTo>
                  <a:lnTo>
                    <a:pt x="64" y="1296"/>
                  </a:lnTo>
                  <a:lnTo>
                    <a:pt x="56" y="1280"/>
                  </a:lnTo>
                  <a:lnTo>
                    <a:pt x="48" y="1264"/>
                  </a:lnTo>
                  <a:lnTo>
                    <a:pt x="40" y="1232"/>
                  </a:lnTo>
                  <a:lnTo>
                    <a:pt x="32" y="1216"/>
                  </a:lnTo>
                  <a:lnTo>
                    <a:pt x="32" y="1200"/>
                  </a:lnTo>
                  <a:lnTo>
                    <a:pt x="24" y="1169"/>
                  </a:lnTo>
                  <a:lnTo>
                    <a:pt x="16" y="1153"/>
                  </a:lnTo>
                  <a:lnTo>
                    <a:pt x="16" y="1137"/>
                  </a:lnTo>
                  <a:lnTo>
                    <a:pt x="8" y="1105"/>
                  </a:lnTo>
                  <a:lnTo>
                    <a:pt x="8" y="1089"/>
                  </a:lnTo>
                  <a:lnTo>
                    <a:pt x="8" y="1073"/>
                  </a:lnTo>
                  <a:lnTo>
                    <a:pt x="0" y="1041"/>
                  </a:lnTo>
                  <a:lnTo>
                    <a:pt x="0" y="1026"/>
                  </a:lnTo>
                  <a:lnTo>
                    <a:pt x="0" y="1010"/>
                  </a:lnTo>
                  <a:lnTo>
                    <a:pt x="0" y="970"/>
                  </a:lnTo>
                  <a:lnTo>
                    <a:pt x="0" y="954"/>
                  </a:lnTo>
                  <a:lnTo>
                    <a:pt x="0" y="938"/>
                  </a:lnTo>
                  <a:lnTo>
                    <a:pt x="0" y="906"/>
                  </a:lnTo>
                  <a:lnTo>
                    <a:pt x="0" y="890"/>
                  </a:lnTo>
                  <a:lnTo>
                    <a:pt x="0" y="875"/>
                  </a:lnTo>
                  <a:lnTo>
                    <a:pt x="8" y="843"/>
                  </a:lnTo>
                  <a:lnTo>
                    <a:pt x="8" y="819"/>
                  </a:lnTo>
                  <a:lnTo>
                    <a:pt x="8" y="803"/>
                  </a:lnTo>
                  <a:lnTo>
                    <a:pt x="16" y="771"/>
                  </a:lnTo>
                  <a:lnTo>
                    <a:pt x="16" y="755"/>
                  </a:lnTo>
                  <a:lnTo>
                    <a:pt x="24" y="739"/>
                  </a:lnTo>
                  <a:lnTo>
                    <a:pt x="32" y="708"/>
                  </a:lnTo>
                  <a:lnTo>
                    <a:pt x="32" y="692"/>
                  </a:lnTo>
                  <a:lnTo>
                    <a:pt x="40" y="676"/>
                  </a:lnTo>
                  <a:lnTo>
                    <a:pt x="48" y="644"/>
                  </a:lnTo>
                  <a:lnTo>
                    <a:pt x="56" y="628"/>
                  </a:lnTo>
                  <a:lnTo>
                    <a:pt x="64" y="612"/>
                  </a:lnTo>
                  <a:lnTo>
                    <a:pt x="72" y="596"/>
                  </a:lnTo>
                  <a:lnTo>
                    <a:pt x="80" y="565"/>
                  </a:lnTo>
                  <a:lnTo>
                    <a:pt x="88" y="549"/>
                  </a:lnTo>
                  <a:lnTo>
                    <a:pt x="96" y="533"/>
                  </a:lnTo>
                  <a:lnTo>
                    <a:pt x="112" y="509"/>
                  </a:lnTo>
                  <a:lnTo>
                    <a:pt x="120" y="493"/>
                  </a:lnTo>
                  <a:lnTo>
                    <a:pt x="128" y="477"/>
                  </a:lnTo>
                  <a:lnTo>
                    <a:pt x="143" y="445"/>
                  </a:lnTo>
                  <a:lnTo>
                    <a:pt x="151" y="437"/>
                  </a:lnTo>
                  <a:lnTo>
                    <a:pt x="159" y="422"/>
                  </a:lnTo>
                  <a:lnTo>
                    <a:pt x="183" y="390"/>
                  </a:lnTo>
                  <a:lnTo>
                    <a:pt x="191" y="382"/>
                  </a:lnTo>
                  <a:lnTo>
                    <a:pt x="199" y="366"/>
                  </a:lnTo>
                  <a:lnTo>
                    <a:pt x="223" y="342"/>
                  </a:lnTo>
                  <a:lnTo>
                    <a:pt x="231" y="326"/>
                  </a:lnTo>
                  <a:lnTo>
                    <a:pt x="247" y="318"/>
                  </a:lnTo>
                  <a:lnTo>
                    <a:pt x="271" y="294"/>
                  </a:lnTo>
                  <a:lnTo>
                    <a:pt x="279" y="278"/>
                  </a:lnTo>
                  <a:lnTo>
                    <a:pt x="294" y="271"/>
                  </a:lnTo>
                  <a:lnTo>
                    <a:pt x="318" y="247"/>
                  </a:lnTo>
                  <a:lnTo>
                    <a:pt x="326" y="231"/>
                  </a:lnTo>
                  <a:lnTo>
                    <a:pt x="342" y="223"/>
                  </a:lnTo>
                  <a:lnTo>
                    <a:pt x="366" y="199"/>
                  </a:lnTo>
                  <a:lnTo>
                    <a:pt x="382" y="191"/>
                  </a:lnTo>
                  <a:lnTo>
                    <a:pt x="390" y="183"/>
                  </a:lnTo>
                  <a:lnTo>
                    <a:pt x="422" y="159"/>
                  </a:lnTo>
                  <a:lnTo>
                    <a:pt x="437" y="151"/>
                  </a:lnTo>
                  <a:lnTo>
                    <a:pt x="445" y="143"/>
                  </a:lnTo>
                  <a:lnTo>
                    <a:pt x="477" y="127"/>
                  </a:lnTo>
                  <a:lnTo>
                    <a:pt x="493" y="119"/>
                  </a:lnTo>
                  <a:lnTo>
                    <a:pt x="509" y="112"/>
                  </a:lnTo>
                  <a:lnTo>
                    <a:pt x="533" y="96"/>
                  </a:lnTo>
                  <a:lnTo>
                    <a:pt x="549" y="88"/>
                  </a:lnTo>
                  <a:lnTo>
                    <a:pt x="565" y="80"/>
                  </a:lnTo>
                  <a:lnTo>
                    <a:pt x="581" y="72"/>
                  </a:lnTo>
                  <a:lnTo>
                    <a:pt x="612" y="64"/>
                  </a:lnTo>
                  <a:lnTo>
                    <a:pt x="628" y="56"/>
                  </a:lnTo>
                  <a:lnTo>
                    <a:pt x="644" y="48"/>
                  </a:lnTo>
                  <a:lnTo>
                    <a:pt x="676" y="40"/>
                  </a:lnTo>
                  <a:lnTo>
                    <a:pt x="692" y="32"/>
                  </a:lnTo>
                  <a:lnTo>
                    <a:pt x="708" y="32"/>
                  </a:lnTo>
                  <a:lnTo>
                    <a:pt x="739" y="24"/>
                  </a:lnTo>
                  <a:lnTo>
                    <a:pt x="755" y="16"/>
                  </a:lnTo>
                  <a:lnTo>
                    <a:pt x="771" y="16"/>
                  </a:lnTo>
                  <a:lnTo>
                    <a:pt x="803" y="8"/>
                  </a:lnTo>
                  <a:lnTo>
                    <a:pt x="819" y="8"/>
                  </a:lnTo>
                  <a:lnTo>
                    <a:pt x="843" y="8"/>
                  </a:lnTo>
                  <a:lnTo>
                    <a:pt x="875" y="0"/>
                  </a:lnTo>
                  <a:lnTo>
                    <a:pt x="891" y="0"/>
                  </a:lnTo>
                  <a:lnTo>
                    <a:pt x="906" y="0"/>
                  </a:lnTo>
                  <a:lnTo>
                    <a:pt x="938" y="0"/>
                  </a:lnTo>
                  <a:lnTo>
                    <a:pt x="954" y="0"/>
                  </a:lnTo>
                  <a:lnTo>
                    <a:pt x="954" y="954"/>
                  </a:lnTo>
                  <a:lnTo>
                    <a:pt x="326" y="1677"/>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6"/>
            <p:cNvSpPr>
              <a:spLocks/>
            </p:cNvSpPr>
            <p:nvPr/>
          </p:nvSpPr>
          <p:spPr bwMode="auto">
            <a:xfrm>
              <a:off x="4689475" y="2228850"/>
              <a:ext cx="1527175" cy="2447925"/>
            </a:xfrm>
            <a:custGeom>
              <a:avLst/>
              <a:gdLst/>
              <a:ahLst/>
              <a:cxnLst>
                <a:cxn ang="0">
                  <a:pos x="16" y="0"/>
                </a:cxn>
                <a:cxn ang="0">
                  <a:pos x="72" y="0"/>
                </a:cxn>
                <a:cxn ang="0">
                  <a:pos x="119" y="8"/>
                </a:cxn>
                <a:cxn ang="0">
                  <a:pos x="151" y="8"/>
                </a:cxn>
                <a:cxn ang="0">
                  <a:pos x="199" y="16"/>
                </a:cxn>
                <a:cxn ang="0">
                  <a:pos x="246" y="32"/>
                </a:cxn>
                <a:cxn ang="0">
                  <a:pos x="278" y="40"/>
                </a:cxn>
                <a:cxn ang="0">
                  <a:pos x="326" y="56"/>
                </a:cxn>
                <a:cxn ang="0">
                  <a:pos x="374" y="72"/>
                </a:cxn>
                <a:cxn ang="0">
                  <a:pos x="405" y="88"/>
                </a:cxn>
                <a:cxn ang="0">
                  <a:pos x="453" y="112"/>
                </a:cxn>
                <a:cxn ang="0">
                  <a:pos x="493" y="135"/>
                </a:cxn>
                <a:cxn ang="0">
                  <a:pos x="525" y="151"/>
                </a:cxn>
                <a:cxn ang="0">
                  <a:pos x="564" y="183"/>
                </a:cxn>
                <a:cxn ang="0">
                  <a:pos x="604" y="215"/>
                </a:cxn>
                <a:cxn ang="0">
                  <a:pos x="628" y="231"/>
                </a:cxn>
                <a:cxn ang="0">
                  <a:pos x="668" y="271"/>
                </a:cxn>
                <a:cxn ang="0">
                  <a:pos x="700" y="302"/>
                </a:cxn>
                <a:cxn ang="0">
                  <a:pos x="723" y="326"/>
                </a:cxn>
                <a:cxn ang="0">
                  <a:pos x="755" y="366"/>
                </a:cxn>
                <a:cxn ang="0">
                  <a:pos x="787" y="406"/>
                </a:cxn>
                <a:cxn ang="0">
                  <a:pos x="803" y="437"/>
                </a:cxn>
                <a:cxn ang="0">
                  <a:pos x="835" y="477"/>
                </a:cxn>
                <a:cxn ang="0">
                  <a:pos x="858" y="525"/>
                </a:cxn>
                <a:cxn ang="0">
                  <a:pos x="866" y="549"/>
                </a:cxn>
                <a:cxn ang="0">
                  <a:pos x="890" y="596"/>
                </a:cxn>
                <a:cxn ang="0">
                  <a:pos x="906" y="644"/>
                </a:cxn>
                <a:cxn ang="0">
                  <a:pos x="914" y="676"/>
                </a:cxn>
                <a:cxn ang="0">
                  <a:pos x="930" y="724"/>
                </a:cxn>
                <a:cxn ang="0">
                  <a:pos x="946" y="771"/>
                </a:cxn>
                <a:cxn ang="0">
                  <a:pos x="946" y="803"/>
                </a:cxn>
                <a:cxn ang="0">
                  <a:pos x="954" y="859"/>
                </a:cxn>
                <a:cxn ang="0">
                  <a:pos x="962" y="906"/>
                </a:cxn>
                <a:cxn ang="0">
                  <a:pos x="962" y="938"/>
                </a:cxn>
                <a:cxn ang="0">
                  <a:pos x="962" y="986"/>
                </a:cxn>
                <a:cxn ang="0">
                  <a:pos x="954" y="1041"/>
                </a:cxn>
                <a:cxn ang="0">
                  <a:pos x="954" y="1073"/>
                </a:cxn>
                <a:cxn ang="0">
                  <a:pos x="946" y="1121"/>
                </a:cxn>
                <a:cxn ang="0">
                  <a:pos x="938" y="1169"/>
                </a:cxn>
                <a:cxn ang="0">
                  <a:pos x="930" y="1200"/>
                </a:cxn>
                <a:cxn ang="0">
                  <a:pos x="914" y="1248"/>
                </a:cxn>
                <a:cxn ang="0">
                  <a:pos x="898" y="1296"/>
                </a:cxn>
                <a:cxn ang="0">
                  <a:pos x="882" y="1328"/>
                </a:cxn>
                <a:cxn ang="0">
                  <a:pos x="866" y="1375"/>
                </a:cxn>
                <a:cxn ang="0">
                  <a:pos x="843" y="1423"/>
                </a:cxn>
                <a:cxn ang="0">
                  <a:pos x="827" y="1447"/>
                </a:cxn>
                <a:cxn ang="0">
                  <a:pos x="795" y="1495"/>
                </a:cxn>
                <a:cxn ang="0">
                  <a:pos x="763" y="1534"/>
                </a:cxn>
                <a:cxn ang="0">
                  <a:pos x="0" y="954"/>
                </a:cxn>
              </a:cxnLst>
              <a:rect l="0" t="0" r="r" b="b"/>
              <a:pathLst>
                <a:path w="962" h="1542">
                  <a:moveTo>
                    <a:pt x="0" y="0"/>
                  </a:moveTo>
                  <a:lnTo>
                    <a:pt x="16" y="0"/>
                  </a:lnTo>
                  <a:lnTo>
                    <a:pt x="56" y="0"/>
                  </a:lnTo>
                  <a:lnTo>
                    <a:pt x="72" y="0"/>
                  </a:lnTo>
                  <a:lnTo>
                    <a:pt x="88" y="0"/>
                  </a:lnTo>
                  <a:lnTo>
                    <a:pt x="119" y="8"/>
                  </a:lnTo>
                  <a:lnTo>
                    <a:pt x="135" y="8"/>
                  </a:lnTo>
                  <a:lnTo>
                    <a:pt x="151" y="8"/>
                  </a:lnTo>
                  <a:lnTo>
                    <a:pt x="183" y="16"/>
                  </a:lnTo>
                  <a:lnTo>
                    <a:pt x="199" y="16"/>
                  </a:lnTo>
                  <a:lnTo>
                    <a:pt x="215" y="24"/>
                  </a:lnTo>
                  <a:lnTo>
                    <a:pt x="246" y="32"/>
                  </a:lnTo>
                  <a:lnTo>
                    <a:pt x="262" y="32"/>
                  </a:lnTo>
                  <a:lnTo>
                    <a:pt x="278" y="40"/>
                  </a:lnTo>
                  <a:lnTo>
                    <a:pt x="310" y="48"/>
                  </a:lnTo>
                  <a:lnTo>
                    <a:pt x="326" y="56"/>
                  </a:lnTo>
                  <a:lnTo>
                    <a:pt x="342" y="64"/>
                  </a:lnTo>
                  <a:lnTo>
                    <a:pt x="374" y="72"/>
                  </a:lnTo>
                  <a:lnTo>
                    <a:pt x="390" y="80"/>
                  </a:lnTo>
                  <a:lnTo>
                    <a:pt x="405" y="88"/>
                  </a:lnTo>
                  <a:lnTo>
                    <a:pt x="437" y="104"/>
                  </a:lnTo>
                  <a:lnTo>
                    <a:pt x="453" y="112"/>
                  </a:lnTo>
                  <a:lnTo>
                    <a:pt x="469" y="119"/>
                  </a:lnTo>
                  <a:lnTo>
                    <a:pt x="493" y="135"/>
                  </a:lnTo>
                  <a:lnTo>
                    <a:pt x="509" y="143"/>
                  </a:lnTo>
                  <a:lnTo>
                    <a:pt x="525" y="151"/>
                  </a:lnTo>
                  <a:lnTo>
                    <a:pt x="548" y="175"/>
                  </a:lnTo>
                  <a:lnTo>
                    <a:pt x="564" y="183"/>
                  </a:lnTo>
                  <a:lnTo>
                    <a:pt x="580" y="191"/>
                  </a:lnTo>
                  <a:lnTo>
                    <a:pt x="604" y="215"/>
                  </a:lnTo>
                  <a:lnTo>
                    <a:pt x="620" y="223"/>
                  </a:lnTo>
                  <a:lnTo>
                    <a:pt x="628" y="231"/>
                  </a:lnTo>
                  <a:lnTo>
                    <a:pt x="652" y="255"/>
                  </a:lnTo>
                  <a:lnTo>
                    <a:pt x="668" y="271"/>
                  </a:lnTo>
                  <a:lnTo>
                    <a:pt x="676" y="278"/>
                  </a:lnTo>
                  <a:lnTo>
                    <a:pt x="700" y="302"/>
                  </a:lnTo>
                  <a:lnTo>
                    <a:pt x="715" y="318"/>
                  </a:lnTo>
                  <a:lnTo>
                    <a:pt x="723" y="326"/>
                  </a:lnTo>
                  <a:lnTo>
                    <a:pt x="747" y="350"/>
                  </a:lnTo>
                  <a:lnTo>
                    <a:pt x="755" y="366"/>
                  </a:lnTo>
                  <a:lnTo>
                    <a:pt x="763" y="382"/>
                  </a:lnTo>
                  <a:lnTo>
                    <a:pt x="787" y="406"/>
                  </a:lnTo>
                  <a:lnTo>
                    <a:pt x="795" y="422"/>
                  </a:lnTo>
                  <a:lnTo>
                    <a:pt x="803" y="437"/>
                  </a:lnTo>
                  <a:lnTo>
                    <a:pt x="827" y="461"/>
                  </a:lnTo>
                  <a:lnTo>
                    <a:pt x="835" y="477"/>
                  </a:lnTo>
                  <a:lnTo>
                    <a:pt x="843" y="493"/>
                  </a:lnTo>
                  <a:lnTo>
                    <a:pt x="858" y="525"/>
                  </a:lnTo>
                  <a:lnTo>
                    <a:pt x="866" y="533"/>
                  </a:lnTo>
                  <a:lnTo>
                    <a:pt x="866" y="549"/>
                  </a:lnTo>
                  <a:lnTo>
                    <a:pt x="882" y="580"/>
                  </a:lnTo>
                  <a:lnTo>
                    <a:pt x="890" y="596"/>
                  </a:lnTo>
                  <a:lnTo>
                    <a:pt x="898" y="612"/>
                  </a:lnTo>
                  <a:lnTo>
                    <a:pt x="906" y="644"/>
                  </a:lnTo>
                  <a:lnTo>
                    <a:pt x="914" y="660"/>
                  </a:lnTo>
                  <a:lnTo>
                    <a:pt x="914" y="676"/>
                  </a:lnTo>
                  <a:lnTo>
                    <a:pt x="930" y="708"/>
                  </a:lnTo>
                  <a:lnTo>
                    <a:pt x="930" y="724"/>
                  </a:lnTo>
                  <a:lnTo>
                    <a:pt x="938" y="739"/>
                  </a:lnTo>
                  <a:lnTo>
                    <a:pt x="946" y="771"/>
                  </a:lnTo>
                  <a:lnTo>
                    <a:pt x="946" y="787"/>
                  </a:lnTo>
                  <a:lnTo>
                    <a:pt x="946" y="803"/>
                  </a:lnTo>
                  <a:lnTo>
                    <a:pt x="954" y="843"/>
                  </a:lnTo>
                  <a:lnTo>
                    <a:pt x="954" y="859"/>
                  </a:lnTo>
                  <a:lnTo>
                    <a:pt x="954" y="875"/>
                  </a:lnTo>
                  <a:lnTo>
                    <a:pt x="962" y="906"/>
                  </a:lnTo>
                  <a:lnTo>
                    <a:pt x="962" y="922"/>
                  </a:lnTo>
                  <a:lnTo>
                    <a:pt x="962" y="938"/>
                  </a:lnTo>
                  <a:lnTo>
                    <a:pt x="962" y="970"/>
                  </a:lnTo>
                  <a:lnTo>
                    <a:pt x="962" y="986"/>
                  </a:lnTo>
                  <a:lnTo>
                    <a:pt x="962" y="1010"/>
                  </a:lnTo>
                  <a:lnTo>
                    <a:pt x="954" y="1041"/>
                  </a:lnTo>
                  <a:lnTo>
                    <a:pt x="954" y="1057"/>
                  </a:lnTo>
                  <a:lnTo>
                    <a:pt x="954" y="1073"/>
                  </a:lnTo>
                  <a:lnTo>
                    <a:pt x="946" y="1105"/>
                  </a:lnTo>
                  <a:lnTo>
                    <a:pt x="946" y="1121"/>
                  </a:lnTo>
                  <a:lnTo>
                    <a:pt x="946" y="1137"/>
                  </a:lnTo>
                  <a:lnTo>
                    <a:pt x="938" y="1169"/>
                  </a:lnTo>
                  <a:lnTo>
                    <a:pt x="930" y="1185"/>
                  </a:lnTo>
                  <a:lnTo>
                    <a:pt x="930" y="1200"/>
                  </a:lnTo>
                  <a:lnTo>
                    <a:pt x="914" y="1232"/>
                  </a:lnTo>
                  <a:lnTo>
                    <a:pt x="914" y="1248"/>
                  </a:lnTo>
                  <a:lnTo>
                    <a:pt x="906" y="1264"/>
                  </a:lnTo>
                  <a:lnTo>
                    <a:pt x="898" y="1296"/>
                  </a:lnTo>
                  <a:lnTo>
                    <a:pt x="890" y="1312"/>
                  </a:lnTo>
                  <a:lnTo>
                    <a:pt x="882" y="1328"/>
                  </a:lnTo>
                  <a:lnTo>
                    <a:pt x="866" y="1359"/>
                  </a:lnTo>
                  <a:lnTo>
                    <a:pt x="866" y="1375"/>
                  </a:lnTo>
                  <a:lnTo>
                    <a:pt x="858" y="1391"/>
                  </a:lnTo>
                  <a:lnTo>
                    <a:pt x="843" y="1423"/>
                  </a:lnTo>
                  <a:lnTo>
                    <a:pt x="835" y="1439"/>
                  </a:lnTo>
                  <a:lnTo>
                    <a:pt x="827" y="1447"/>
                  </a:lnTo>
                  <a:lnTo>
                    <a:pt x="803" y="1479"/>
                  </a:lnTo>
                  <a:lnTo>
                    <a:pt x="795" y="1495"/>
                  </a:lnTo>
                  <a:lnTo>
                    <a:pt x="787" y="1502"/>
                  </a:lnTo>
                  <a:lnTo>
                    <a:pt x="763" y="1534"/>
                  </a:lnTo>
                  <a:lnTo>
                    <a:pt x="755" y="1542"/>
                  </a:lnTo>
                  <a:lnTo>
                    <a:pt x="0" y="954"/>
                  </a:lnTo>
                  <a:lnTo>
                    <a:pt x="0" y="0"/>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3" name="TextBox 72"/>
          <p:cNvSpPr txBox="1">
            <a:spLocks noChangeArrowheads="1"/>
          </p:cNvSpPr>
          <p:nvPr/>
        </p:nvSpPr>
        <p:spPr bwMode="auto">
          <a:xfrm>
            <a:off x="5132102" y="3229202"/>
            <a:ext cx="542136" cy="338554"/>
          </a:xfrm>
          <a:prstGeom prst="rect">
            <a:avLst/>
          </a:prstGeom>
          <a:noFill/>
          <a:ln w="9525">
            <a:noFill/>
            <a:miter lim="800000"/>
            <a:headEnd/>
            <a:tailEnd/>
          </a:ln>
        </p:spPr>
        <p:txBody>
          <a:bodyPr wrap="none">
            <a:spAutoFit/>
          </a:bodyPr>
          <a:lstStyle/>
          <a:p>
            <a:pPr algn="ctr"/>
            <a:r>
              <a:rPr lang="en-GB" sz="1600" b="1" dirty="0" smtClean="0">
                <a:solidFill>
                  <a:schemeClr val="bg1"/>
                </a:solidFill>
                <a:latin typeface="Calibri" pitchFamily="34" charset="0"/>
              </a:rPr>
              <a:t>35%</a:t>
            </a:r>
            <a:endParaRPr lang="en-GB" sz="1600" b="1" dirty="0">
              <a:solidFill>
                <a:schemeClr val="bg1"/>
              </a:solidFill>
              <a:latin typeface="Calibri" pitchFamily="34" charset="0"/>
            </a:endParaRPr>
          </a:p>
        </p:txBody>
      </p:sp>
      <p:sp>
        <p:nvSpPr>
          <p:cNvPr id="44" name="TextBox 72"/>
          <p:cNvSpPr txBox="1">
            <a:spLocks noChangeArrowheads="1"/>
          </p:cNvSpPr>
          <p:nvPr/>
        </p:nvSpPr>
        <p:spPr bwMode="auto">
          <a:xfrm>
            <a:off x="5147913" y="4412117"/>
            <a:ext cx="437940" cy="338554"/>
          </a:xfrm>
          <a:prstGeom prst="rect">
            <a:avLst/>
          </a:prstGeom>
          <a:noFill/>
          <a:ln w="9525">
            <a:noFill/>
            <a:miter lim="800000"/>
            <a:headEnd/>
            <a:tailEnd/>
          </a:ln>
        </p:spPr>
        <p:txBody>
          <a:bodyPr wrap="none">
            <a:spAutoFit/>
          </a:bodyPr>
          <a:lstStyle/>
          <a:p>
            <a:pPr algn="ctr"/>
            <a:r>
              <a:rPr lang="en-GB" sz="1600" b="1" dirty="0" smtClean="0">
                <a:solidFill>
                  <a:schemeClr val="bg1"/>
                </a:solidFill>
                <a:latin typeface="Calibri" pitchFamily="34" charset="0"/>
              </a:rPr>
              <a:t>8%</a:t>
            </a:r>
            <a:endParaRPr lang="en-GB" sz="1600" b="1" dirty="0">
              <a:solidFill>
                <a:schemeClr val="bg1"/>
              </a:solidFill>
              <a:latin typeface="Calibri" pitchFamily="34" charset="0"/>
            </a:endParaRPr>
          </a:p>
        </p:txBody>
      </p:sp>
      <p:sp>
        <p:nvSpPr>
          <p:cNvPr id="45" name="TextBox 72"/>
          <p:cNvSpPr txBox="1">
            <a:spLocks noChangeArrowheads="1"/>
          </p:cNvSpPr>
          <p:nvPr/>
        </p:nvSpPr>
        <p:spPr bwMode="auto">
          <a:xfrm>
            <a:off x="4246730" y="4564517"/>
            <a:ext cx="542136" cy="338554"/>
          </a:xfrm>
          <a:prstGeom prst="rect">
            <a:avLst/>
          </a:prstGeom>
          <a:noFill/>
          <a:ln w="9525">
            <a:noFill/>
            <a:miter lim="800000"/>
            <a:headEnd/>
            <a:tailEnd/>
          </a:ln>
        </p:spPr>
        <p:txBody>
          <a:bodyPr wrap="none">
            <a:spAutoFit/>
          </a:bodyPr>
          <a:lstStyle/>
          <a:p>
            <a:pPr algn="ctr"/>
            <a:r>
              <a:rPr lang="en-GB" sz="1600" b="1" dirty="0" smtClean="0">
                <a:solidFill>
                  <a:schemeClr val="bg1"/>
                </a:solidFill>
                <a:latin typeface="Calibri" pitchFamily="34" charset="0"/>
              </a:rPr>
              <a:t>18%</a:t>
            </a:r>
            <a:endParaRPr lang="en-GB" sz="1600" b="1" dirty="0">
              <a:solidFill>
                <a:schemeClr val="bg1"/>
              </a:solidFill>
              <a:latin typeface="Calibri" pitchFamily="34" charset="0"/>
            </a:endParaRPr>
          </a:p>
        </p:txBody>
      </p:sp>
      <p:sp>
        <p:nvSpPr>
          <p:cNvPr id="46" name="TextBox 72"/>
          <p:cNvSpPr txBox="1">
            <a:spLocks noChangeArrowheads="1"/>
          </p:cNvSpPr>
          <p:nvPr/>
        </p:nvSpPr>
        <p:spPr bwMode="auto">
          <a:xfrm>
            <a:off x="3793159" y="3230563"/>
            <a:ext cx="542136" cy="338554"/>
          </a:xfrm>
          <a:prstGeom prst="rect">
            <a:avLst/>
          </a:prstGeom>
          <a:noFill/>
          <a:ln w="9525">
            <a:noFill/>
            <a:miter lim="800000"/>
            <a:headEnd/>
            <a:tailEnd/>
          </a:ln>
        </p:spPr>
        <p:txBody>
          <a:bodyPr wrap="none">
            <a:spAutoFit/>
          </a:bodyPr>
          <a:lstStyle/>
          <a:p>
            <a:pPr algn="ctr"/>
            <a:r>
              <a:rPr lang="en-GB" sz="1600" b="1" dirty="0" smtClean="0">
                <a:solidFill>
                  <a:schemeClr val="bg1"/>
                </a:solidFill>
                <a:latin typeface="Calibri" pitchFamily="34" charset="0"/>
              </a:rPr>
              <a:t>39%</a:t>
            </a:r>
            <a:endParaRPr lang="en-GB" sz="1600" b="1" dirty="0">
              <a:solidFill>
                <a:schemeClr val="bg1"/>
              </a:solidFill>
              <a:latin typeface="Calibri" pitchFamily="34" charset="0"/>
            </a:endParaRPr>
          </a:p>
        </p:txBody>
      </p:sp>
      <p:sp>
        <p:nvSpPr>
          <p:cNvPr id="47" name="Text Placeholder 3"/>
          <p:cNvSpPr txBox="1">
            <a:spLocks/>
          </p:cNvSpPr>
          <p:nvPr/>
        </p:nvSpPr>
        <p:spPr bwMode="auto">
          <a:xfrm>
            <a:off x="0" y="5786627"/>
            <a:ext cx="9144000" cy="728473"/>
          </a:xfrm>
          <a:prstGeom prst="rect">
            <a:avLst/>
          </a:prstGeom>
          <a:noFill/>
          <a:ln w="9525">
            <a:noFill/>
            <a:miter lim="800000"/>
            <a:headEnd/>
            <a:tailEnd/>
          </a:ln>
        </p:spPr>
        <p:txBody>
          <a:bodyPr vert="horz" wrap="square" lIns="108000" tIns="46038" rIns="108000" bIns="46038" numCol="1" anchor="ctr" anchorCtr="0" compatLnSpc="1">
            <a:prstTxWarp prst="textNoShape">
              <a:avLst/>
            </a:prstTxWarp>
          </a:bodyPr>
          <a:lstStyle/>
          <a:p>
            <a:pPr marL="342900" indent="-342900" algn="ctr" eaLnBrk="0" hangingPunct="0">
              <a:buClr>
                <a:srgbClr val="FFC000"/>
              </a:buClr>
              <a:buSzPct val="90000"/>
            </a:pPr>
            <a:r>
              <a:rPr kumimoji="1" lang="en-US" sz="2000" b="1" i="1" dirty="0" smtClean="0">
                <a:solidFill>
                  <a:srgbClr val="C00000"/>
                </a:solidFill>
                <a:latin typeface="Calibri" pitchFamily="34" charset="0"/>
              </a:rPr>
              <a:t>US oil imports are set to plummet due to increasing oil supplies</a:t>
            </a:r>
            <a:r>
              <a:rPr kumimoji="1" lang="en-US" sz="2000" b="1" i="1" u="none" strike="noStrike" kern="1200" cap="none" spc="0" normalizeH="0" baseline="0" noProof="0" dirty="0" smtClean="0">
                <a:ln>
                  <a:noFill/>
                </a:ln>
                <a:solidFill>
                  <a:srgbClr val="C00000"/>
                </a:solidFill>
                <a:effectLst/>
                <a:uLnTx/>
                <a:uFillTx/>
                <a:latin typeface="Calibri" pitchFamily="34" charset="0"/>
                <a:ea typeface="+mn-ea"/>
                <a:cs typeface="Arial" charset="0"/>
              </a:rPr>
              <a:t> and recently adopted policies to improve efficiency of cars and trucks</a:t>
            </a:r>
            <a:endParaRPr kumimoji="1" lang="en-GB" sz="2000" b="1" i="1" u="none" strike="noStrike" kern="1200" cap="none" spc="0" normalizeH="0" baseline="0" noProof="0" dirty="0">
              <a:ln>
                <a:noFill/>
              </a:ln>
              <a:solidFill>
                <a:srgbClr val="C00000"/>
              </a:solidFill>
              <a:effectLst/>
              <a:uLnTx/>
              <a:uFillTx/>
              <a:latin typeface="Calibri" pitchFamily="34"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0"/>
                                        </p:tgtEl>
                                        <p:attrNameLst>
                                          <p:attrName>style.visibility</p:attrName>
                                        </p:attrNameLst>
                                      </p:cBhvr>
                                      <p:to>
                                        <p:strVal val="visible"/>
                                      </p:to>
                                    </p:set>
                                    <p:animEffect transition="in" filter="fade">
                                      <p:cBhvr>
                                        <p:cTn id="10" dur="1000"/>
                                        <p:tgtEl>
                                          <p:spTgt spid="104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10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42"/>
                                        </p:tgtEl>
                                        <p:attrNameLst>
                                          <p:attrName>style.visibility</p:attrName>
                                        </p:attrNameLst>
                                      </p:cBhvr>
                                      <p:to>
                                        <p:strVal val="visible"/>
                                      </p:to>
                                    </p:set>
                                    <p:animEffect transition="in" filter="fade">
                                      <p:cBhvr>
                                        <p:cTn id="18" dur="1000"/>
                                        <p:tgtEl>
                                          <p:spTgt spid="104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44"/>
                                        </p:tgtEl>
                                        <p:attrNameLst>
                                          <p:attrName>style.visibility</p:attrName>
                                        </p:attrNameLst>
                                      </p:cBhvr>
                                      <p:to>
                                        <p:strVal val="visible"/>
                                      </p:to>
                                    </p:set>
                                    <p:animEffect transition="in" filter="fade">
                                      <p:cBhvr>
                                        <p:cTn id="26" dur="500"/>
                                        <p:tgtEl>
                                          <p:spTgt spid="1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0"/>
      <p:bldP spid="1042" grpId="0"/>
      <p:bldP spid="10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2"/>
          <p:cNvGrpSpPr/>
          <p:nvPr/>
        </p:nvGrpSpPr>
        <p:grpSpPr>
          <a:xfrm>
            <a:off x="633937" y="2158053"/>
            <a:ext cx="6856731" cy="3295293"/>
            <a:chOff x="633937" y="2158053"/>
            <a:chExt cx="6856731" cy="3295293"/>
          </a:xfrm>
        </p:grpSpPr>
        <p:sp>
          <p:nvSpPr>
            <p:cNvPr id="13317" name="Line 5"/>
            <p:cNvSpPr>
              <a:spLocks noChangeShapeType="1"/>
            </p:cNvSpPr>
            <p:nvPr/>
          </p:nvSpPr>
          <p:spPr bwMode="auto">
            <a:xfrm>
              <a:off x="1998049" y="2158053"/>
              <a:ext cx="2972" cy="2746309"/>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3318" name="Line 6"/>
            <p:cNvSpPr>
              <a:spLocks noChangeShapeType="1"/>
            </p:cNvSpPr>
            <p:nvPr/>
          </p:nvSpPr>
          <p:spPr bwMode="auto">
            <a:xfrm>
              <a:off x="4173697" y="2158053"/>
              <a:ext cx="2972" cy="2746309"/>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3319" name="Line 7"/>
            <p:cNvSpPr>
              <a:spLocks noChangeShapeType="1"/>
            </p:cNvSpPr>
            <p:nvPr/>
          </p:nvSpPr>
          <p:spPr bwMode="auto">
            <a:xfrm>
              <a:off x="5261520" y="2158053"/>
              <a:ext cx="2972" cy="2746309"/>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3320" name="Line 8"/>
            <p:cNvSpPr>
              <a:spLocks noChangeShapeType="1"/>
            </p:cNvSpPr>
            <p:nvPr/>
          </p:nvSpPr>
          <p:spPr bwMode="auto">
            <a:xfrm>
              <a:off x="6349344" y="2158053"/>
              <a:ext cx="2972" cy="2746309"/>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3321" name="Line 9"/>
            <p:cNvSpPr>
              <a:spLocks noChangeShapeType="1"/>
            </p:cNvSpPr>
            <p:nvPr/>
          </p:nvSpPr>
          <p:spPr bwMode="auto">
            <a:xfrm>
              <a:off x="7437168" y="2158053"/>
              <a:ext cx="2972" cy="2746309"/>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3344" name="Rectangle 32"/>
            <p:cNvSpPr>
              <a:spLocks noChangeArrowheads="1"/>
            </p:cNvSpPr>
            <p:nvPr/>
          </p:nvSpPr>
          <p:spPr bwMode="auto">
            <a:xfrm>
              <a:off x="1926716" y="4972524"/>
              <a:ext cx="169415" cy="2526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-2</a:t>
              </a:r>
              <a:endParaRPr kumimoji="0" lang="en-US" sz="1400" b="0" i="0" u="none" strike="noStrike" cap="none" normalizeH="0" baseline="0" smtClean="0">
                <a:ln>
                  <a:noFill/>
                </a:ln>
                <a:solidFill>
                  <a:schemeClr val="tx1"/>
                </a:solidFill>
                <a:effectLst/>
                <a:latin typeface="Calibri" pitchFamily="34" charset="0"/>
                <a:cs typeface="Arial" pitchFamily="34" charset="0"/>
              </a:endParaRPr>
            </a:p>
          </p:txBody>
        </p:sp>
        <p:sp>
          <p:nvSpPr>
            <p:cNvPr id="13345" name="Rectangle 33"/>
            <p:cNvSpPr>
              <a:spLocks noChangeArrowheads="1"/>
            </p:cNvSpPr>
            <p:nvPr/>
          </p:nvSpPr>
          <p:spPr bwMode="auto">
            <a:xfrm>
              <a:off x="3032373" y="4972524"/>
              <a:ext cx="106999" cy="2526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0</a:t>
              </a:r>
              <a:endParaRPr kumimoji="0" lang="en-US" sz="1400" b="0" i="0" u="none" strike="noStrike" cap="none" normalizeH="0" baseline="0" smtClean="0">
                <a:ln>
                  <a:noFill/>
                </a:ln>
                <a:solidFill>
                  <a:schemeClr val="tx1"/>
                </a:solidFill>
                <a:effectLst/>
                <a:latin typeface="Calibri" pitchFamily="34" charset="0"/>
                <a:cs typeface="Arial" pitchFamily="34" charset="0"/>
              </a:endParaRPr>
            </a:p>
          </p:txBody>
        </p:sp>
        <p:sp>
          <p:nvSpPr>
            <p:cNvPr id="13346" name="Rectangle 34"/>
            <p:cNvSpPr>
              <a:spLocks noChangeArrowheads="1"/>
            </p:cNvSpPr>
            <p:nvPr/>
          </p:nvSpPr>
          <p:spPr bwMode="auto">
            <a:xfrm>
              <a:off x="4120197" y="4972524"/>
              <a:ext cx="106999" cy="2526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2</a:t>
              </a:r>
              <a:endParaRPr kumimoji="0" lang="en-US" sz="1400" b="0" i="0" u="none" strike="noStrike" cap="none" normalizeH="0" baseline="0" smtClean="0">
                <a:ln>
                  <a:noFill/>
                </a:ln>
                <a:solidFill>
                  <a:schemeClr val="tx1"/>
                </a:solidFill>
                <a:effectLst/>
                <a:latin typeface="Calibri" pitchFamily="34" charset="0"/>
                <a:cs typeface="Arial" pitchFamily="34" charset="0"/>
              </a:endParaRPr>
            </a:p>
          </p:txBody>
        </p:sp>
        <p:sp>
          <p:nvSpPr>
            <p:cNvPr id="13347" name="Rectangle 35"/>
            <p:cNvSpPr>
              <a:spLocks noChangeArrowheads="1"/>
            </p:cNvSpPr>
            <p:nvPr/>
          </p:nvSpPr>
          <p:spPr bwMode="auto">
            <a:xfrm>
              <a:off x="5208021" y="4972524"/>
              <a:ext cx="106999" cy="2526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4</a:t>
              </a:r>
              <a:endParaRPr kumimoji="0" lang="en-US" sz="1400" b="0" i="0" u="none" strike="noStrike" cap="none" normalizeH="0" baseline="0" smtClean="0">
                <a:ln>
                  <a:noFill/>
                </a:ln>
                <a:solidFill>
                  <a:schemeClr val="tx1"/>
                </a:solidFill>
                <a:effectLst/>
                <a:latin typeface="Calibri" pitchFamily="34" charset="0"/>
                <a:cs typeface="Arial" pitchFamily="34" charset="0"/>
              </a:endParaRPr>
            </a:p>
          </p:txBody>
        </p:sp>
        <p:sp>
          <p:nvSpPr>
            <p:cNvPr id="13348" name="Rectangle 36"/>
            <p:cNvSpPr>
              <a:spLocks noChangeArrowheads="1"/>
            </p:cNvSpPr>
            <p:nvPr/>
          </p:nvSpPr>
          <p:spPr bwMode="auto">
            <a:xfrm>
              <a:off x="6295845" y="4972524"/>
              <a:ext cx="106999" cy="2526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6</a:t>
              </a:r>
              <a:endParaRPr kumimoji="0" lang="en-US" sz="1400" b="0" i="0" u="none" strike="noStrike" cap="none" normalizeH="0" baseline="0" smtClean="0">
                <a:ln>
                  <a:noFill/>
                </a:ln>
                <a:solidFill>
                  <a:schemeClr val="tx1"/>
                </a:solidFill>
                <a:effectLst/>
                <a:latin typeface="Calibri" pitchFamily="34" charset="0"/>
                <a:cs typeface="Arial" pitchFamily="34" charset="0"/>
              </a:endParaRPr>
            </a:p>
          </p:txBody>
        </p:sp>
        <p:sp>
          <p:nvSpPr>
            <p:cNvPr id="13349" name="Rectangle 37"/>
            <p:cNvSpPr>
              <a:spLocks noChangeArrowheads="1"/>
            </p:cNvSpPr>
            <p:nvPr/>
          </p:nvSpPr>
          <p:spPr bwMode="auto">
            <a:xfrm>
              <a:off x="7383669" y="4972524"/>
              <a:ext cx="106999" cy="2526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8</a:t>
              </a:r>
              <a:endParaRPr kumimoji="0" lang="en-US" sz="1400" b="0" i="0" u="none" strike="noStrike" cap="none" normalizeH="0" baseline="0" smtClean="0">
                <a:ln>
                  <a:noFill/>
                </a:ln>
                <a:solidFill>
                  <a:schemeClr val="tx1"/>
                </a:solidFill>
                <a:effectLst/>
                <a:latin typeface="Calibri" pitchFamily="34" charset="0"/>
                <a:cs typeface="Arial" pitchFamily="34" charset="0"/>
              </a:endParaRPr>
            </a:p>
          </p:txBody>
        </p:sp>
        <p:sp>
          <p:nvSpPr>
            <p:cNvPr id="13350" name="Rectangle 38"/>
            <p:cNvSpPr>
              <a:spLocks noChangeArrowheads="1"/>
            </p:cNvSpPr>
            <p:nvPr/>
          </p:nvSpPr>
          <p:spPr bwMode="auto">
            <a:xfrm>
              <a:off x="633937" y="4458533"/>
              <a:ext cx="1248354"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Rest of the world</a:t>
              </a:r>
              <a:endParaRPr kumimoji="0" lang="en-US" sz="1400" b="0" i="0" u="none" strike="noStrike" cap="none" normalizeH="0" baseline="0" smtClean="0">
                <a:ln>
                  <a:noFill/>
                </a:ln>
                <a:solidFill>
                  <a:schemeClr val="tx1"/>
                </a:solidFill>
                <a:effectLst/>
                <a:latin typeface="Calibri" pitchFamily="34" charset="0"/>
                <a:cs typeface="Arial" pitchFamily="34" charset="0"/>
              </a:endParaRPr>
            </a:p>
          </p:txBody>
        </p:sp>
        <p:sp>
          <p:nvSpPr>
            <p:cNvPr id="13351" name="Rectangle 39"/>
            <p:cNvSpPr>
              <a:spLocks noChangeArrowheads="1"/>
            </p:cNvSpPr>
            <p:nvPr/>
          </p:nvSpPr>
          <p:spPr bwMode="auto">
            <a:xfrm>
              <a:off x="857954" y="3763039"/>
              <a:ext cx="97975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United States</a:t>
              </a: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p:txBody>
        </p:sp>
        <p:sp>
          <p:nvSpPr>
            <p:cNvPr id="13352" name="Rectangle 40"/>
            <p:cNvSpPr>
              <a:spLocks noChangeArrowheads="1"/>
            </p:cNvSpPr>
            <p:nvPr/>
          </p:nvSpPr>
          <p:spPr bwMode="auto">
            <a:xfrm>
              <a:off x="1434669" y="3085378"/>
              <a:ext cx="39709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Brazil</a:t>
              </a: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p:txBody>
        </p:sp>
        <p:sp>
          <p:nvSpPr>
            <p:cNvPr id="13353" name="Rectangle 41"/>
            <p:cNvSpPr>
              <a:spLocks noChangeArrowheads="1"/>
            </p:cNvSpPr>
            <p:nvPr/>
          </p:nvSpPr>
          <p:spPr bwMode="auto">
            <a:xfrm>
              <a:off x="998063" y="2389885"/>
              <a:ext cx="85747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Middle East</a:t>
              </a: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p:txBody>
        </p:sp>
        <p:sp>
          <p:nvSpPr>
            <p:cNvPr id="13354" name="Rectangle 42"/>
            <p:cNvSpPr>
              <a:spLocks noChangeArrowheads="1"/>
            </p:cNvSpPr>
            <p:nvPr/>
          </p:nvSpPr>
          <p:spPr bwMode="auto">
            <a:xfrm>
              <a:off x="6992447" y="5200709"/>
              <a:ext cx="469607" cy="2526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Calibri" pitchFamily="34" charset="0"/>
                  <a:cs typeface="Arial" pitchFamily="34" charset="0"/>
                </a:rPr>
                <a:t>mb</a:t>
              </a:r>
              <a:r>
                <a:rPr kumimoji="0" lang="en-US" sz="1400" b="0" i="0" u="none" strike="noStrike" cap="none" normalizeH="0" baseline="0" dirty="0" smtClean="0">
                  <a:ln>
                    <a:noFill/>
                  </a:ln>
                  <a:solidFill>
                    <a:srgbClr val="000000"/>
                  </a:solidFill>
                  <a:effectLst/>
                  <a:latin typeface="Calibri" pitchFamily="34" charset="0"/>
                  <a:cs typeface="Arial" pitchFamily="34" charset="0"/>
                </a:rPr>
                <a:t>/d</a:t>
              </a: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p:txBody>
        </p:sp>
      </p:grpSp>
      <p:sp>
        <p:nvSpPr>
          <p:cNvPr id="2" name="Title 1"/>
          <p:cNvSpPr>
            <a:spLocks noGrp="1"/>
          </p:cNvSpPr>
          <p:nvPr>
            <p:ph type="title"/>
          </p:nvPr>
        </p:nvSpPr>
        <p:spPr>
          <a:xfrm>
            <a:off x="168275" y="0"/>
            <a:ext cx="7617188" cy="1250950"/>
          </a:xfrm>
        </p:spPr>
        <p:txBody>
          <a:bodyPr/>
          <a:lstStyle/>
          <a:p>
            <a:r>
              <a:rPr lang="en-GB" dirty="0" smtClean="0"/>
              <a:t>Two chapters to the oil production story</a:t>
            </a:r>
            <a:endParaRPr lang="en-GB" dirty="0"/>
          </a:p>
        </p:txBody>
      </p:sp>
      <p:sp>
        <p:nvSpPr>
          <p:cNvPr id="3" name="Text Placeholder 2"/>
          <p:cNvSpPr>
            <a:spLocks noGrp="1"/>
          </p:cNvSpPr>
          <p:nvPr>
            <p:ph type="body" sz="quarter" idx="10"/>
          </p:nvPr>
        </p:nvSpPr>
        <p:spPr/>
        <p:txBody>
          <a:bodyPr/>
          <a:lstStyle/>
          <a:p>
            <a:r>
              <a:rPr lang="en-US" dirty="0"/>
              <a:t>Contributions to global oil production growth</a:t>
            </a:r>
          </a:p>
          <a:p>
            <a:endParaRPr lang="en-GB" dirty="0"/>
          </a:p>
        </p:txBody>
      </p:sp>
      <p:sp>
        <p:nvSpPr>
          <p:cNvPr id="7" name="Text Placeholder 3"/>
          <p:cNvSpPr>
            <a:spLocks noGrp="1"/>
          </p:cNvSpPr>
          <p:nvPr>
            <p:ph type="body" sz="quarter" idx="11"/>
          </p:nvPr>
        </p:nvSpPr>
        <p:spPr>
          <a:xfrm>
            <a:off x="0" y="6129527"/>
            <a:ext cx="9144000" cy="728473"/>
          </a:xfrm>
        </p:spPr>
        <p:txBody>
          <a:bodyPr/>
          <a:lstStyle/>
          <a:p>
            <a:pPr marL="0" lvl="0" indent="0">
              <a:spcBef>
                <a:spcPct val="30000"/>
              </a:spcBef>
              <a:buClrTx/>
              <a:buSzTx/>
              <a:defRPr/>
            </a:pPr>
            <a:r>
              <a:rPr lang="en-GB" dirty="0"/>
              <a:t>The United States (</a:t>
            </a:r>
            <a:r>
              <a:rPr lang="en-US" dirty="0"/>
              <a:t>light tight oil) &amp; Brazil (</a:t>
            </a:r>
            <a:r>
              <a:rPr lang="en-US" dirty="0" smtClean="0"/>
              <a:t>deepwater) </a:t>
            </a:r>
            <a:r>
              <a:rPr lang="en-US" dirty="0"/>
              <a:t>step up until the </a:t>
            </a:r>
            <a:r>
              <a:rPr lang="en-US" dirty="0" smtClean="0"/>
              <a:t>mid-2020s, </a:t>
            </a:r>
            <a:r>
              <a:rPr lang="en-US" dirty="0"/>
              <a:t/>
            </a:r>
            <a:br>
              <a:rPr lang="en-US" dirty="0"/>
            </a:br>
            <a:r>
              <a:rPr lang="en-US" dirty="0"/>
              <a:t>but the Middle East is critical to the longer-term oil outlook</a:t>
            </a:r>
          </a:p>
          <a:p>
            <a:pPr marL="0" indent="0">
              <a:spcBef>
                <a:spcPct val="30000"/>
              </a:spcBef>
              <a:buClrTx/>
              <a:buSzTx/>
              <a:defRPr/>
            </a:pPr>
            <a:r>
              <a:rPr lang="en-US" dirty="0" smtClean="0"/>
              <a:t/>
            </a:r>
            <a:br>
              <a:rPr lang="en-US" dirty="0" smtClean="0"/>
            </a:br>
            <a:endParaRPr lang="en-US" dirty="0"/>
          </a:p>
        </p:txBody>
      </p:sp>
      <p:sp>
        <p:nvSpPr>
          <p:cNvPr id="13322" name="Rectangle 10"/>
          <p:cNvSpPr>
            <a:spLocks noChangeArrowheads="1"/>
          </p:cNvSpPr>
          <p:nvPr/>
        </p:nvSpPr>
        <p:spPr bwMode="auto">
          <a:xfrm>
            <a:off x="3085873" y="4351534"/>
            <a:ext cx="356664" cy="410163"/>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3323" name="Rectangle 11"/>
          <p:cNvSpPr>
            <a:spLocks noChangeArrowheads="1"/>
          </p:cNvSpPr>
          <p:nvPr/>
        </p:nvSpPr>
        <p:spPr bwMode="auto">
          <a:xfrm>
            <a:off x="3085873" y="4351534"/>
            <a:ext cx="356664" cy="41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3324" name="Rectangle 12"/>
          <p:cNvSpPr>
            <a:spLocks noChangeArrowheads="1"/>
          </p:cNvSpPr>
          <p:nvPr/>
        </p:nvSpPr>
        <p:spPr bwMode="auto">
          <a:xfrm>
            <a:off x="3085873" y="3673873"/>
            <a:ext cx="1105657" cy="392330"/>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3325" name="Rectangle 13"/>
          <p:cNvSpPr>
            <a:spLocks noChangeArrowheads="1"/>
          </p:cNvSpPr>
          <p:nvPr/>
        </p:nvSpPr>
        <p:spPr bwMode="auto">
          <a:xfrm>
            <a:off x="3085873" y="3673873"/>
            <a:ext cx="1105657" cy="392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3326" name="Rectangle 14"/>
          <p:cNvSpPr>
            <a:spLocks noChangeArrowheads="1"/>
          </p:cNvSpPr>
          <p:nvPr/>
        </p:nvSpPr>
        <p:spPr bwMode="auto">
          <a:xfrm>
            <a:off x="3085873" y="2978379"/>
            <a:ext cx="1711985" cy="410163"/>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3327" name="Rectangle 15"/>
          <p:cNvSpPr>
            <a:spLocks noChangeArrowheads="1"/>
          </p:cNvSpPr>
          <p:nvPr/>
        </p:nvSpPr>
        <p:spPr bwMode="auto">
          <a:xfrm>
            <a:off x="3085873" y="2978379"/>
            <a:ext cx="1711985" cy="41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3328" name="Rectangle 16"/>
          <p:cNvSpPr>
            <a:spLocks noChangeArrowheads="1"/>
          </p:cNvSpPr>
          <p:nvPr/>
        </p:nvSpPr>
        <p:spPr bwMode="auto">
          <a:xfrm>
            <a:off x="3085873" y="2300719"/>
            <a:ext cx="1515820" cy="392330"/>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3329" name="Rectangle 17"/>
          <p:cNvSpPr>
            <a:spLocks noChangeArrowheads="1"/>
          </p:cNvSpPr>
          <p:nvPr/>
        </p:nvSpPr>
        <p:spPr bwMode="auto">
          <a:xfrm>
            <a:off x="3085873" y="2300719"/>
            <a:ext cx="1515820" cy="392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3330" name="Rectangle 18"/>
          <p:cNvSpPr>
            <a:spLocks noChangeArrowheads="1"/>
          </p:cNvSpPr>
          <p:nvPr/>
        </p:nvSpPr>
        <p:spPr bwMode="auto">
          <a:xfrm>
            <a:off x="2747042" y="4351534"/>
            <a:ext cx="338830" cy="410163"/>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3331" name="Rectangle 19"/>
          <p:cNvSpPr>
            <a:spLocks noChangeArrowheads="1"/>
          </p:cNvSpPr>
          <p:nvPr/>
        </p:nvSpPr>
        <p:spPr bwMode="auto">
          <a:xfrm>
            <a:off x="2747042" y="4351534"/>
            <a:ext cx="338830" cy="41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3332" name="Rectangle 20"/>
          <p:cNvSpPr>
            <a:spLocks noChangeArrowheads="1"/>
          </p:cNvSpPr>
          <p:nvPr/>
        </p:nvSpPr>
        <p:spPr bwMode="auto">
          <a:xfrm>
            <a:off x="2586544" y="3673873"/>
            <a:ext cx="499329" cy="39233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3333" name="Rectangle 21"/>
          <p:cNvSpPr>
            <a:spLocks noChangeArrowheads="1"/>
          </p:cNvSpPr>
          <p:nvPr/>
        </p:nvSpPr>
        <p:spPr bwMode="auto">
          <a:xfrm>
            <a:off x="2586544" y="3673873"/>
            <a:ext cx="499329" cy="392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3334" name="Rectangle 22"/>
          <p:cNvSpPr>
            <a:spLocks noChangeArrowheads="1"/>
          </p:cNvSpPr>
          <p:nvPr/>
        </p:nvSpPr>
        <p:spPr bwMode="auto">
          <a:xfrm>
            <a:off x="4797858" y="2978379"/>
            <a:ext cx="338830" cy="410163"/>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3335" name="Rectangle 23"/>
          <p:cNvSpPr>
            <a:spLocks noChangeArrowheads="1"/>
          </p:cNvSpPr>
          <p:nvPr/>
        </p:nvSpPr>
        <p:spPr bwMode="auto">
          <a:xfrm>
            <a:off x="4797858" y="2978379"/>
            <a:ext cx="338830" cy="41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3336" name="Rectangle 24"/>
          <p:cNvSpPr>
            <a:spLocks noChangeArrowheads="1"/>
          </p:cNvSpPr>
          <p:nvPr/>
        </p:nvSpPr>
        <p:spPr bwMode="auto">
          <a:xfrm>
            <a:off x="4601693" y="2300719"/>
            <a:ext cx="2229147" cy="39233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3337" name="Rectangle 25"/>
          <p:cNvSpPr>
            <a:spLocks noChangeArrowheads="1"/>
          </p:cNvSpPr>
          <p:nvPr/>
        </p:nvSpPr>
        <p:spPr bwMode="auto">
          <a:xfrm>
            <a:off x="4601693" y="2300719"/>
            <a:ext cx="2229147" cy="392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3338" name="Line 26"/>
          <p:cNvSpPr>
            <a:spLocks noChangeShapeType="1"/>
          </p:cNvSpPr>
          <p:nvPr/>
        </p:nvSpPr>
        <p:spPr bwMode="auto">
          <a:xfrm>
            <a:off x="3085873" y="2158053"/>
            <a:ext cx="2972" cy="2746309"/>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grpSp>
        <p:nvGrpSpPr>
          <p:cNvPr id="5" name="Group 53"/>
          <p:cNvGrpSpPr/>
          <p:nvPr/>
        </p:nvGrpSpPr>
        <p:grpSpPr>
          <a:xfrm>
            <a:off x="7745086" y="2551014"/>
            <a:ext cx="1096741" cy="252637"/>
            <a:chOff x="7745086" y="2551014"/>
            <a:chExt cx="1096741" cy="252637"/>
          </a:xfrm>
        </p:grpSpPr>
        <p:sp>
          <p:nvSpPr>
            <p:cNvPr id="13355" name="Rectangle 43"/>
            <p:cNvSpPr>
              <a:spLocks noChangeArrowheads="1"/>
            </p:cNvSpPr>
            <p:nvPr/>
          </p:nvSpPr>
          <p:spPr bwMode="auto">
            <a:xfrm>
              <a:off x="7745086" y="2604513"/>
              <a:ext cx="108000" cy="108000"/>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3357" name="Rectangle 45"/>
            <p:cNvSpPr>
              <a:spLocks noChangeArrowheads="1"/>
            </p:cNvSpPr>
            <p:nvPr/>
          </p:nvSpPr>
          <p:spPr bwMode="auto">
            <a:xfrm>
              <a:off x="7923418" y="2551014"/>
              <a:ext cx="918409" cy="2526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2013-2025</a:t>
              </a: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p:txBody>
        </p:sp>
      </p:grpSp>
      <p:grpSp>
        <p:nvGrpSpPr>
          <p:cNvPr id="6" name="Group 54"/>
          <p:cNvGrpSpPr/>
          <p:nvPr/>
        </p:nvGrpSpPr>
        <p:grpSpPr>
          <a:xfrm>
            <a:off x="7745086" y="2841577"/>
            <a:ext cx="1096741" cy="252637"/>
            <a:chOff x="7745086" y="2841577"/>
            <a:chExt cx="1096741" cy="252637"/>
          </a:xfrm>
        </p:grpSpPr>
        <p:sp>
          <p:nvSpPr>
            <p:cNvPr id="13358" name="Rectangle 46"/>
            <p:cNvSpPr>
              <a:spLocks noChangeArrowheads="1"/>
            </p:cNvSpPr>
            <p:nvPr/>
          </p:nvSpPr>
          <p:spPr bwMode="auto">
            <a:xfrm>
              <a:off x="7745086" y="2895075"/>
              <a:ext cx="108000" cy="1080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a:latin typeface="Calibri" pitchFamily="34" charset="0"/>
              </a:endParaRPr>
            </a:p>
          </p:txBody>
        </p:sp>
        <p:sp>
          <p:nvSpPr>
            <p:cNvPr id="13360" name="Rectangle 48"/>
            <p:cNvSpPr>
              <a:spLocks noChangeArrowheads="1"/>
            </p:cNvSpPr>
            <p:nvPr/>
          </p:nvSpPr>
          <p:spPr bwMode="auto">
            <a:xfrm>
              <a:off x="7923418" y="2841577"/>
              <a:ext cx="918409" cy="2526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2025-2035</a:t>
              </a: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p:txBody>
        </p:sp>
      </p:grpSp>
    </p:spTree>
    <p:extLst>
      <p:ext uri="{BB962C8B-B14F-4D97-AF65-F5344CB8AC3E}">
        <p14:creationId xmlns:p14="http://schemas.microsoft.com/office/powerpoint/2010/main" val="425225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38"/>
                                        </p:tgtEl>
                                        <p:attrNameLst>
                                          <p:attrName>style.visibility</p:attrName>
                                        </p:attrNameLst>
                                      </p:cBhvr>
                                      <p:to>
                                        <p:strVal val="visible"/>
                                      </p:to>
                                    </p:set>
                                    <p:animEffect transition="in" filter="fade">
                                      <p:cBhvr>
                                        <p:cTn id="10" dur="1000"/>
                                        <p:tgtEl>
                                          <p:spTgt spid="133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13328"/>
                                        </p:tgtEl>
                                        <p:attrNameLst>
                                          <p:attrName>style.visibility</p:attrName>
                                        </p:attrNameLst>
                                      </p:cBhvr>
                                      <p:to>
                                        <p:strVal val="visible"/>
                                      </p:to>
                                    </p:set>
                                    <p:animEffect transition="in" filter="wipe(left)">
                                      <p:cBhvr>
                                        <p:cTn id="16" dur="1000"/>
                                        <p:tgtEl>
                                          <p:spTgt spid="13328"/>
                                        </p:tgtEl>
                                      </p:cBhvr>
                                    </p:animEffect>
                                  </p:childTnLst>
                                </p:cTn>
                              </p:par>
                              <p:par>
                                <p:cTn id="17" presetID="22" presetClass="entr" presetSubtype="8" fill="hold" grpId="0" nodeType="withEffect">
                                  <p:stCondLst>
                                    <p:cond delay="500"/>
                                  </p:stCondLst>
                                  <p:childTnLst>
                                    <p:set>
                                      <p:cBhvr>
                                        <p:cTn id="18" dur="1" fill="hold">
                                          <p:stCondLst>
                                            <p:cond delay="0"/>
                                          </p:stCondLst>
                                        </p:cTn>
                                        <p:tgtEl>
                                          <p:spTgt spid="13326"/>
                                        </p:tgtEl>
                                        <p:attrNameLst>
                                          <p:attrName>style.visibility</p:attrName>
                                        </p:attrNameLst>
                                      </p:cBhvr>
                                      <p:to>
                                        <p:strVal val="visible"/>
                                      </p:to>
                                    </p:set>
                                    <p:animEffect transition="in" filter="wipe(left)">
                                      <p:cBhvr>
                                        <p:cTn id="19" dur="1000"/>
                                        <p:tgtEl>
                                          <p:spTgt spid="13326"/>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13324"/>
                                        </p:tgtEl>
                                        <p:attrNameLst>
                                          <p:attrName>style.visibility</p:attrName>
                                        </p:attrNameLst>
                                      </p:cBhvr>
                                      <p:to>
                                        <p:strVal val="visible"/>
                                      </p:to>
                                    </p:set>
                                    <p:animEffect transition="in" filter="wipe(left)">
                                      <p:cBhvr>
                                        <p:cTn id="22" dur="1000"/>
                                        <p:tgtEl>
                                          <p:spTgt spid="13324"/>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13322"/>
                                        </p:tgtEl>
                                        <p:attrNameLst>
                                          <p:attrName>style.visibility</p:attrName>
                                        </p:attrNameLst>
                                      </p:cBhvr>
                                      <p:to>
                                        <p:strVal val="visible"/>
                                      </p:to>
                                    </p:set>
                                    <p:animEffect transition="in" filter="wipe(left)">
                                      <p:cBhvr>
                                        <p:cTn id="25" dur="1000"/>
                                        <p:tgtEl>
                                          <p:spTgt spid="13322"/>
                                        </p:tgtEl>
                                      </p:cBhvr>
                                    </p:animEffect>
                                  </p:childTnLst>
                                </p:cTn>
                              </p:par>
                              <p:par>
                                <p:cTn id="26" presetID="10" presetClass="entr" presetSubtype="0" fill="hold" nodeType="with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336"/>
                                        </p:tgtEl>
                                        <p:attrNameLst>
                                          <p:attrName>style.visibility</p:attrName>
                                        </p:attrNameLst>
                                      </p:cBhvr>
                                      <p:to>
                                        <p:strVal val="visible"/>
                                      </p:to>
                                    </p:set>
                                    <p:animEffect transition="in" filter="wipe(left)">
                                      <p:cBhvr>
                                        <p:cTn id="33" dur="1000"/>
                                        <p:tgtEl>
                                          <p:spTgt spid="133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3334"/>
                                        </p:tgtEl>
                                        <p:attrNameLst>
                                          <p:attrName>style.visibility</p:attrName>
                                        </p:attrNameLst>
                                      </p:cBhvr>
                                      <p:to>
                                        <p:strVal val="visible"/>
                                      </p:to>
                                    </p:set>
                                    <p:animEffect transition="in" filter="wipe(left)">
                                      <p:cBhvr>
                                        <p:cTn id="36" dur="1000"/>
                                        <p:tgtEl>
                                          <p:spTgt spid="13334"/>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3332"/>
                                        </p:tgtEl>
                                        <p:attrNameLst>
                                          <p:attrName>style.visibility</p:attrName>
                                        </p:attrNameLst>
                                      </p:cBhvr>
                                      <p:to>
                                        <p:strVal val="visible"/>
                                      </p:to>
                                    </p:set>
                                    <p:animEffect transition="in" filter="wipe(right)">
                                      <p:cBhvr>
                                        <p:cTn id="39" dur="1000"/>
                                        <p:tgtEl>
                                          <p:spTgt spid="13332"/>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13330"/>
                                        </p:tgtEl>
                                        <p:attrNameLst>
                                          <p:attrName>style.visibility</p:attrName>
                                        </p:attrNameLst>
                                      </p:cBhvr>
                                      <p:to>
                                        <p:strVal val="visible"/>
                                      </p:to>
                                    </p:set>
                                    <p:animEffect transition="in" filter="wipe(right)">
                                      <p:cBhvr>
                                        <p:cTn id="42" dur="1000"/>
                                        <p:tgtEl>
                                          <p:spTgt spid="13330"/>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Effect transition="in" filter="fade">
                                      <p:cBhvr>
                                        <p:cTn id="49" dur="1000"/>
                                        <p:tgtEl>
                                          <p:spTgt spid="7">
                                            <p:txEl>
                                              <p:pRg st="0" end="0"/>
                                            </p:txEl>
                                          </p:spTgt>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Effect transition="in" filter="fade">
                                      <p:cBhvr>
                                        <p:cTn id="53"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P spid="13322" grpId="0" animBg="1"/>
      <p:bldP spid="13324" grpId="0" animBg="1"/>
      <p:bldP spid="13326" grpId="0" animBg="1"/>
      <p:bldP spid="13328" grpId="0" animBg="1"/>
      <p:bldP spid="13330" grpId="0" animBg="1"/>
      <p:bldP spid="13332" grpId="0" animBg="1"/>
      <p:bldP spid="13334" grpId="0" animBg="1"/>
      <p:bldP spid="13336" grpId="0" animBg="1"/>
      <p:bldP spid="133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46"/>
          <p:cNvSpPr>
            <a:spLocks noChangeArrowheads="1"/>
          </p:cNvSpPr>
          <p:nvPr/>
        </p:nvSpPr>
        <p:spPr bwMode="auto">
          <a:xfrm>
            <a:off x="8310563" y="2377298"/>
            <a:ext cx="365485" cy="215444"/>
          </a:xfrm>
          <a:prstGeom prst="rect">
            <a:avLst/>
          </a:prstGeom>
          <a:solidFill>
            <a:schemeClr val="bg1"/>
          </a:solidFill>
          <a:ln w="9525">
            <a:noFill/>
            <a:miter lim="800000"/>
            <a:headEnd/>
            <a:tailEnd/>
          </a:ln>
        </p:spPr>
        <p:txBody>
          <a:bodyPr wrap="none" lIns="0" tIns="0" rIns="0" bIns="0">
            <a:spAutoFit/>
          </a:bodyPr>
          <a:lstStyle/>
          <a:p>
            <a:r>
              <a:rPr lang="en-US" altLang="fr-FR" sz="1400" dirty="0" smtClean="0">
                <a:solidFill>
                  <a:srgbClr val="000000"/>
                </a:solidFill>
                <a:latin typeface="Calibri" pitchFamily="34" charset="0"/>
              </a:rPr>
              <a:t>2013</a:t>
            </a:r>
            <a:endParaRPr lang="en-US" altLang="fr-FR" sz="1400" dirty="0">
              <a:latin typeface="Calibri" pitchFamily="34" charset="0"/>
            </a:endParaRPr>
          </a:p>
        </p:txBody>
      </p:sp>
      <p:sp>
        <p:nvSpPr>
          <p:cNvPr id="2" name="Title 1"/>
          <p:cNvSpPr>
            <a:spLocks noGrp="1"/>
          </p:cNvSpPr>
          <p:nvPr>
            <p:ph type="title"/>
          </p:nvPr>
        </p:nvSpPr>
        <p:spPr/>
        <p:txBody>
          <a:bodyPr/>
          <a:lstStyle/>
          <a:p>
            <a:r>
              <a:rPr lang="en-GB" dirty="0" smtClean="0"/>
              <a:t>Regional natural gas prices: who has the energy to compete?</a:t>
            </a:r>
            <a:endParaRPr lang="en-GB" dirty="0"/>
          </a:p>
        </p:txBody>
      </p:sp>
      <p:sp>
        <p:nvSpPr>
          <p:cNvPr id="2101" name="Rectangle 53"/>
          <p:cNvSpPr>
            <a:spLocks noChangeArrowheads="1"/>
          </p:cNvSpPr>
          <p:nvPr/>
        </p:nvSpPr>
        <p:spPr bwMode="auto">
          <a:xfrm>
            <a:off x="2042753" y="3472181"/>
            <a:ext cx="867066" cy="1503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03" name="Rectangle 55"/>
          <p:cNvSpPr>
            <a:spLocks noChangeArrowheads="1"/>
          </p:cNvSpPr>
          <p:nvPr/>
        </p:nvSpPr>
        <p:spPr bwMode="auto">
          <a:xfrm>
            <a:off x="4177067" y="2805431"/>
            <a:ext cx="895650" cy="217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05" name="Rectangle 57"/>
          <p:cNvSpPr>
            <a:spLocks noChangeArrowheads="1"/>
          </p:cNvSpPr>
          <p:nvPr/>
        </p:nvSpPr>
        <p:spPr bwMode="auto">
          <a:xfrm>
            <a:off x="6339967" y="4448493"/>
            <a:ext cx="867066" cy="527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90" name="Line 42"/>
          <p:cNvSpPr>
            <a:spLocks noChangeShapeType="1"/>
          </p:cNvSpPr>
          <p:nvPr/>
        </p:nvSpPr>
        <p:spPr bwMode="auto">
          <a:xfrm>
            <a:off x="1423422" y="4702493"/>
            <a:ext cx="6434703"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1" name="Line 43"/>
          <p:cNvSpPr>
            <a:spLocks noChangeShapeType="1"/>
          </p:cNvSpPr>
          <p:nvPr/>
        </p:nvSpPr>
        <p:spPr bwMode="auto">
          <a:xfrm>
            <a:off x="1423422" y="4454843"/>
            <a:ext cx="6434703"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2" name="Line 44"/>
          <p:cNvSpPr>
            <a:spLocks noChangeShapeType="1"/>
          </p:cNvSpPr>
          <p:nvPr/>
        </p:nvSpPr>
        <p:spPr bwMode="auto">
          <a:xfrm>
            <a:off x="1423422" y="4191318"/>
            <a:ext cx="6434703"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3" name="Line 45"/>
          <p:cNvSpPr>
            <a:spLocks noChangeShapeType="1"/>
          </p:cNvSpPr>
          <p:nvPr/>
        </p:nvSpPr>
        <p:spPr bwMode="auto">
          <a:xfrm>
            <a:off x="1423422" y="3942081"/>
            <a:ext cx="6434703"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4" name="Line 46"/>
          <p:cNvSpPr>
            <a:spLocks noChangeShapeType="1"/>
          </p:cNvSpPr>
          <p:nvPr/>
        </p:nvSpPr>
        <p:spPr bwMode="auto">
          <a:xfrm>
            <a:off x="1423422" y="3678556"/>
            <a:ext cx="6434703"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5" name="Line 47"/>
          <p:cNvSpPr>
            <a:spLocks noChangeShapeType="1"/>
          </p:cNvSpPr>
          <p:nvPr/>
        </p:nvSpPr>
        <p:spPr bwMode="auto">
          <a:xfrm>
            <a:off x="1423422" y="3416618"/>
            <a:ext cx="6434703"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6" name="Line 48"/>
          <p:cNvSpPr>
            <a:spLocks noChangeShapeType="1"/>
          </p:cNvSpPr>
          <p:nvPr/>
        </p:nvSpPr>
        <p:spPr bwMode="auto">
          <a:xfrm>
            <a:off x="1423422" y="3167381"/>
            <a:ext cx="6434703"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7" name="Line 49"/>
          <p:cNvSpPr>
            <a:spLocks noChangeShapeType="1"/>
          </p:cNvSpPr>
          <p:nvPr/>
        </p:nvSpPr>
        <p:spPr bwMode="auto">
          <a:xfrm>
            <a:off x="1423422" y="2903856"/>
            <a:ext cx="6434703"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8" name="Line 50"/>
          <p:cNvSpPr>
            <a:spLocks noChangeShapeType="1"/>
          </p:cNvSpPr>
          <p:nvPr/>
        </p:nvSpPr>
        <p:spPr bwMode="auto">
          <a:xfrm>
            <a:off x="1423422" y="2656206"/>
            <a:ext cx="6434703"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9" name="Line 51"/>
          <p:cNvSpPr>
            <a:spLocks noChangeShapeType="1"/>
          </p:cNvSpPr>
          <p:nvPr/>
        </p:nvSpPr>
        <p:spPr bwMode="auto">
          <a:xfrm>
            <a:off x="1423422" y="2383156"/>
            <a:ext cx="6434703"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6" name="Line 58"/>
          <p:cNvSpPr>
            <a:spLocks noChangeShapeType="1"/>
          </p:cNvSpPr>
          <p:nvPr/>
        </p:nvSpPr>
        <p:spPr bwMode="auto">
          <a:xfrm>
            <a:off x="1423422" y="4975543"/>
            <a:ext cx="643470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1" name="Rectangle 63"/>
          <p:cNvSpPr>
            <a:spLocks noChangeArrowheads="1"/>
          </p:cNvSpPr>
          <p:nvPr/>
        </p:nvSpPr>
        <p:spPr bwMode="auto">
          <a:xfrm>
            <a:off x="1140056" y="4853306"/>
            <a:ext cx="9137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0</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112" name="Rectangle 64"/>
          <p:cNvSpPr>
            <a:spLocks noChangeArrowheads="1"/>
          </p:cNvSpPr>
          <p:nvPr/>
        </p:nvSpPr>
        <p:spPr bwMode="auto">
          <a:xfrm>
            <a:off x="1140056" y="4589781"/>
            <a:ext cx="9137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2</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113" name="Rectangle 65"/>
          <p:cNvSpPr>
            <a:spLocks noChangeArrowheads="1"/>
          </p:cNvSpPr>
          <p:nvPr/>
        </p:nvSpPr>
        <p:spPr bwMode="auto">
          <a:xfrm>
            <a:off x="1140056" y="4342131"/>
            <a:ext cx="9137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4</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114" name="Rectangle 66"/>
          <p:cNvSpPr>
            <a:spLocks noChangeArrowheads="1"/>
          </p:cNvSpPr>
          <p:nvPr/>
        </p:nvSpPr>
        <p:spPr bwMode="auto">
          <a:xfrm>
            <a:off x="1140056" y="4078606"/>
            <a:ext cx="9137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6</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5" name="Rectangle 67"/>
          <p:cNvSpPr>
            <a:spLocks noChangeArrowheads="1"/>
          </p:cNvSpPr>
          <p:nvPr/>
        </p:nvSpPr>
        <p:spPr bwMode="auto">
          <a:xfrm>
            <a:off x="1140056" y="3830956"/>
            <a:ext cx="9137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8</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116" name="Rectangle 68"/>
          <p:cNvSpPr>
            <a:spLocks noChangeArrowheads="1"/>
          </p:cNvSpPr>
          <p:nvPr/>
        </p:nvSpPr>
        <p:spPr bwMode="auto">
          <a:xfrm>
            <a:off x="1048686" y="3567431"/>
            <a:ext cx="18274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10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7" name="Rectangle 69"/>
          <p:cNvSpPr>
            <a:spLocks noChangeArrowheads="1"/>
          </p:cNvSpPr>
          <p:nvPr/>
        </p:nvSpPr>
        <p:spPr bwMode="auto">
          <a:xfrm>
            <a:off x="1048686" y="3303906"/>
            <a:ext cx="18274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12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8" name="Rectangle 70"/>
          <p:cNvSpPr>
            <a:spLocks noChangeArrowheads="1"/>
          </p:cNvSpPr>
          <p:nvPr/>
        </p:nvSpPr>
        <p:spPr bwMode="auto">
          <a:xfrm>
            <a:off x="1048686" y="3056256"/>
            <a:ext cx="18274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14</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119" name="Rectangle 71"/>
          <p:cNvSpPr>
            <a:spLocks noChangeArrowheads="1"/>
          </p:cNvSpPr>
          <p:nvPr/>
        </p:nvSpPr>
        <p:spPr bwMode="auto">
          <a:xfrm>
            <a:off x="1048686" y="2792731"/>
            <a:ext cx="18274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16</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20" name="Rectangle 72"/>
          <p:cNvSpPr>
            <a:spLocks noChangeArrowheads="1"/>
          </p:cNvSpPr>
          <p:nvPr/>
        </p:nvSpPr>
        <p:spPr bwMode="auto">
          <a:xfrm>
            <a:off x="1048686" y="2545081"/>
            <a:ext cx="18274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18</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21" name="Rectangle 73"/>
          <p:cNvSpPr>
            <a:spLocks noChangeArrowheads="1"/>
          </p:cNvSpPr>
          <p:nvPr/>
        </p:nvSpPr>
        <p:spPr bwMode="auto">
          <a:xfrm>
            <a:off x="1048686" y="2281556"/>
            <a:ext cx="18274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20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22" name="Rectangle 74"/>
          <p:cNvSpPr>
            <a:spLocks noChangeArrowheads="1"/>
          </p:cNvSpPr>
          <p:nvPr/>
        </p:nvSpPr>
        <p:spPr bwMode="auto">
          <a:xfrm>
            <a:off x="1826947" y="5083493"/>
            <a:ext cx="1183337"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European</a:t>
            </a:r>
            <a:r>
              <a:rPr kumimoji="0" lang="en-US" sz="1400" b="0" i="0" u="none" strike="noStrike" cap="none" normalizeH="0" dirty="0" smtClean="0">
                <a:ln>
                  <a:noFill/>
                </a:ln>
                <a:solidFill>
                  <a:srgbClr val="000000"/>
                </a:solidFill>
                <a:effectLst/>
                <a:latin typeface="Calibri" pitchFamily="34" charset="0"/>
                <a:cs typeface="Arial" pitchFamily="34" charset="0"/>
              </a:rPr>
              <a:t> Union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23" name="Rectangle 75"/>
          <p:cNvSpPr>
            <a:spLocks noChangeArrowheads="1"/>
          </p:cNvSpPr>
          <p:nvPr/>
        </p:nvSpPr>
        <p:spPr bwMode="auto">
          <a:xfrm>
            <a:off x="4361228" y="5083493"/>
            <a:ext cx="419987"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Japan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24" name="Rectangle 76"/>
          <p:cNvSpPr>
            <a:spLocks noChangeArrowheads="1"/>
          </p:cNvSpPr>
          <p:nvPr/>
        </p:nvSpPr>
        <p:spPr bwMode="auto">
          <a:xfrm>
            <a:off x="6244800" y="5083493"/>
            <a:ext cx="97975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cs typeface="Arial" pitchFamily="34" charset="0"/>
              </a:rPr>
              <a:t>United States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25" name="Rectangle 77"/>
          <p:cNvSpPr>
            <a:spLocks noChangeArrowheads="1"/>
          </p:cNvSpPr>
          <p:nvPr/>
        </p:nvSpPr>
        <p:spPr bwMode="auto">
          <a:xfrm>
            <a:off x="839450" y="2027224"/>
            <a:ext cx="589300" cy="20005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cs typeface="Arial" pitchFamily="34" charset="0"/>
              </a:rPr>
              <a:t>$/</a:t>
            </a:r>
            <a:r>
              <a:rPr lang="en-US" sz="1300" dirty="0" err="1" smtClean="0">
                <a:solidFill>
                  <a:srgbClr val="000000"/>
                </a:solidFill>
                <a:latin typeface="Calibri" pitchFamily="34" charset="0"/>
                <a:cs typeface="Arial" pitchFamily="34" charset="0"/>
              </a:rPr>
              <a:t>MB</a:t>
            </a:r>
            <a:r>
              <a:rPr kumimoji="0" lang="en-US" sz="1300" b="0" i="0" u="none" strike="noStrike" cap="none" normalizeH="0" baseline="0" dirty="0" err="1" smtClean="0">
                <a:ln>
                  <a:noFill/>
                </a:ln>
                <a:solidFill>
                  <a:srgbClr val="000000"/>
                </a:solidFill>
                <a:effectLst/>
                <a:latin typeface="Calibri" pitchFamily="34" charset="0"/>
                <a:cs typeface="Arial" pitchFamily="34" charset="0"/>
              </a:rPr>
              <a:t>tu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5" name="Rectangle 45"/>
          <p:cNvSpPr>
            <a:spLocks noChangeArrowheads="1"/>
          </p:cNvSpPr>
          <p:nvPr/>
        </p:nvSpPr>
        <p:spPr bwMode="auto">
          <a:xfrm>
            <a:off x="2040806" y="3292794"/>
            <a:ext cx="770658" cy="180975"/>
          </a:xfrm>
          <a:prstGeom prst="rect">
            <a:avLst/>
          </a:prstGeom>
          <a:pattFill prst="dkUpDiag">
            <a:fgClr>
              <a:srgbClr val="FF9900"/>
            </a:fgClr>
            <a:bgClr>
              <a:srgbClr val="FFFFFF"/>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dirty="0">
              <a:latin typeface="Calibri" pitchFamily="34" charset="0"/>
            </a:endParaRPr>
          </a:p>
        </p:txBody>
      </p:sp>
      <p:sp>
        <p:nvSpPr>
          <p:cNvPr id="97" name="Rectangle 45"/>
          <p:cNvSpPr>
            <a:spLocks noChangeArrowheads="1"/>
          </p:cNvSpPr>
          <p:nvPr/>
        </p:nvSpPr>
        <p:spPr bwMode="auto">
          <a:xfrm>
            <a:off x="6342784" y="4121468"/>
            <a:ext cx="770658" cy="336232"/>
          </a:xfrm>
          <a:prstGeom prst="rect">
            <a:avLst/>
          </a:prstGeom>
          <a:pattFill prst="dkUpDiag">
            <a:fgClr>
              <a:srgbClr val="FF9900"/>
            </a:fgClr>
            <a:bgClr>
              <a:srgbClr val="FFFFFF"/>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dirty="0">
              <a:latin typeface="Calibri" pitchFamily="34" charset="0"/>
            </a:endParaRPr>
          </a:p>
        </p:txBody>
      </p:sp>
      <p:sp>
        <p:nvSpPr>
          <p:cNvPr id="2100" name="Rectangle 52"/>
          <p:cNvSpPr>
            <a:spLocks noChangeArrowheads="1"/>
          </p:cNvSpPr>
          <p:nvPr/>
        </p:nvSpPr>
        <p:spPr bwMode="auto">
          <a:xfrm>
            <a:off x="2042753" y="3472181"/>
            <a:ext cx="770658" cy="1503363"/>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04" name="Rectangle 56"/>
          <p:cNvSpPr>
            <a:spLocks noChangeArrowheads="1"/>
          </p:cNvSpPr>
          <p:nvPr/>
        </p:nvSpPr>
        <p:spPr bwMode="auto">
          <a:xfrm>
            <a:off x="6343142" y="4451668"/>
            <a:ext cx="770658" cy="52705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102" name="Rectangle 54"/>
          <p:cNvSpPr>
            <a:spLocks noChangeArrowheads="1"/>
          </p:cNvSpPr>
          <p:nvPr/>
        </p:nvSpPr>
        <p:spPr bwMode="auto">
          <a:xfrm>
            <a:off x="4177067" y="2805431"/>
            <a:ext cx="770658" cy="2170113"/>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6" name="Rectangle 45"/>
          <p:cNvSpPr>
            <a:spLocks noChangeArrowheads="1"/>
          </p:cNvSpPr>
          <p:nvPr/>
        </p:nvSpPr>
        <p:spPr bwMode="auto">
          <a:xfrm>
            <a:off x="4177504" y="2802257"/>
            <a:ext cx="770658" cy="223836"/>
          </a:xfrm>
          <a:prstGeom prst="rect">
            <a:avLst/>
          </a:prstGeom>
          <a:pattFill prst="dkUpDiag">
            <a:fgClr>
              <a:srgbClr val="FF9900"/>
            </a:fgClr>
            <a:bgClr>
              <a:srgbClr val="FFFFFF"/>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en-GB" sz="1400" dirty="0">
              <a:latin typeface="Calibri" pitchFamily="34" charset="0"/>
            </a:endParaRPr>
          </a:p>
        </p:txBody>
      </p:sp>
      <p:sp>
        <p:nvSpPr>
          <p:cNvPr id="146" name="Text Placeholder 3"/>
          <p:cNvSpPr>
            <a:spLocks noGrp="1"/>
          </p:cNvSpPr>
          <p:nvPr>
            <p:ph type="body" sz="quarter" idx="11"/>
          </p:nvPr>
        </p:nvSpPr>
        <p:spPr>
          <a:xfrm>
            <a:off x="0" y="5678100"/>
            <a:ext cx="9144000" cy="728473"/>
          </a:xfrm>
        </p:spPr>
        <p:txBody>
          <a:bodyPr/>
          <a:lstStyle/>
          <a:p>
            <a:pPr marL="0" lvl="0" indent="0">
              <a:defRPr/>
            </a:pPr>
            <a:r>
              <a:rPr lang="en-US" dirty="0" smtClean="0"/>
              <a:t>Regional differences in natural gas prices narrow from today’s very </a:t>
            </a:r>
          </a:p>
          <a:p>
            <a:pPr marL="0" lvl="0" indent="0">
              <a:defRPr/>
            </a:pPr>
            <a:r>
              <a:rPr lang="en-US" dirty="0" smtClean="0"/>
              <a:t>high levels but remain large</a:t>
            </a:r>
            <a:endParaRPr lang="en-US" dirty="0">
              <a:solidFill>
                <a:schemeClr val="bg1"/>
              </a:solidFill>
            </a:endParaRPr>
          </a:p>
        </p:txBody>
      </p:sp>
      <p:sp>
        <p:nvSpPr>
          <p:cNvPr id="85" name="Rectangle 43"/>
          <p:cNvSpPr>
            <a:spLocks noChangeArrowheads="1"/>
          </p:cNvSpPr>
          <p:nvPr/>
        </p:nvSpPr>
        <p:spPr bwMode="auto">
          <a:xfrm>
            <a:off x="8310564" y="2636788"/>
            <a:ext cx="519112" cy="215444"/>
          </a:xfrm>
          <a:prstGeom prst="rect">
            <a:avLst/>
          </a:prstGeom>
          <a:noFill/>
          <a:ln w="9525">
            <a:noFill/>
            <a:miter lim="800000"/>
            <a:headEnd/>
            <a:tailEnd/>
          </a:ln>
        </p:spPr>
        <p:txBody>
          <a:bodyPr wrap="square" lIns="0" tIns="0" rIns="0" bIns="0">
            <a:spAutoFit/>
          </a:bodyPr>
          <a:lstStyle/>
          <a:p>
            <a:r>
              <a:rPr lang="en-US" altLang="fr-FR" sz="1400" dirty="0" smtClean="0">
                <a:solidFill>
                  <a:srgbClr val="000000"/>
                </a:solidFill>
                <a:latin typeface="Calibri" pitchFamily="34" charset="0"/>
              </a:rPr>
              <a:t>2035</a:t>
            </a:r>
            <a:endParaRPr lang="en-US" altLang="fr-FR" sz="1400" dirty="0">
              <a:latin typeface="Calibri" pitchFamily="34" charset="0"/>
            </a:endParaRPr>
          </a:p>
        </p:txBody>
      </p:sp>
      <p:sp>
        <p:nvSpPr>
          <p:cNvPr id="86" name="Rectangle 44"/>
          <p:cNvSpPr>
            <a:spLocks noChangeArrowheads="1"/>
          </p:cNvSpPr>
          <p:nvPr/>
        </p:nvSpPr>
        <p:spPr bwMode="auto">
          <a:xfrm>
            <a:off x="8096250" y="2427377"/>
            <a:ext cx="107950" cy="107950"/>
          </a:xfrm>
          <a:prstGeom prst="rect">
            <a:avLst/>
          </a:prstGeom>
          <a:solidFill>
            <a:srgbClr val="FFC000"/>
          </a:solidFill>
          <a:ln w="9525">
            <a:noFill/>
            <a:miter lim="800000"/>
            <a:headEnd/>
            <a:tailEnd/>
          </a:ln>
        </p:spPr>
        <p:txBody>
          <a:bodyPr/>
          <a:lstStyle/>
          <a:p>
            <a:pPr>
              <a:defRPr/>
            </a:pPr>
            <a:endParaRPr lang="en-GB" sz="1400">
              <a:latin typeface="Calibri" pitchFamily="34" charset="0"/>
            </a:endParaRPr>
          </a:p>
        </p:txBody>
      </p:sp>
      <p:sp>
        <p:nvSpPr>
          <p:cNvPr id="87" name="Rectangle 41"/>
          <p:cNvSpPr>
            <a:spLocks noChangeArrowheads="1"/>
          </p:cNvSpPr>
          <p:nvPr/>
        </p:nvSpPr>
        <p:spPr bwMode="auto">
          <a:xfrm>
            <a:off x="8093871" y="2707719"/>
            <a:ext cx="107950" cy="107950"/>
          </a:xfrm>
          <a:prstGeom prst="rect">
            <a:avLst/>
          </a:prstGeom>
          <a:pattFill prst="dkUpDiag">
            <a:fgClr>
              <a:srgbClr val="FF9900"/>
            </a:fgClr>
            <a:bgClr>
              <a:srgbClr val="FFFFFF"/>
            </a:bgClr>
          </a:pattFill>
          <a:ln w="9525">
            <a:noFill/>
            <a:miter lim="800000"/>
            <a:headEnd/>
            <a:tailEnd/>
          </a:ln>
        </p:spPr>
        <p:txBody>
          <a:bodyPr/>
          <a:lstStyle/>
          <a:p>
            <a:endParaRPr lang="en-US" altLang="fr-FR" sz="1400">
              <a:latin typeface="Calibri" pitchFamily="34" charset="0"/>
            </a:endParaRPr>
          </a:p>
        </p:txBody>
      </p:sp>
      <p:sp>
        <p:nvSpPr>
          <p:cNvPr id="91" name="Rectangle 90"/>
          <p:cNvSpPr/>
          <p:nvPr/>
        </p:nvSpPr>
        <p:spPr bwMode="auto">
          <a:xfrm>
            <a:off x="8052709" y="3774621"/>
            <a:ext cx="729342" cy="315686"/>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a:endParaRPr>
          </a:p>
        </p:txBody>
      </p:sp>
      <p:sp>
        <p:nvSpPr>
          <p:cNvPr id="44" name="Text Placeholder 2"/>
          <p:cNvSpPr>
            <a:spLocks noGrp="1"/>
          </p:cNvSpPr>
          <p:nvPr>
            <p:ph type="body" sz="quarter" idx="10"/>
          </p:nvPr>
        </p:nvSpPr>
        <p:spPr>
          <a:xfrm>
            <a:off x="1" y="1397000"/>
            <a:ext cx="9143999" cy="400050"/>
          </a:xfrm>
        </p:spPr>
        <p:txBody>
          <a:bodyPr/>
          <a:lstStyle/>
          <a:p>
            <a:pPr>
              <a:defRPr/>
            </a:pPr>
            <a:r>
              <a:rPr lang="en-US" dirty="0"/>
              <a:t>N</a:t>
            </a:r>
            <a:r>
              <a:rPr lang="en-US" dirty="0" smtClean="0"/>
              <a:t>atural gas prices by region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00"/>
                                        </p:tgtEl>
                                        <p:attrNameLst>
                                          <p:attrName>style.visibility</p:attrName>
                                        </p:attrNameLst>
                                      </p:cBhvr>
                                      <p:to>
                                        <p:strVal val="visible"/>
                                      </p:to>
                                    </p:set>
                                    <p:animEffect transition="in" filter="wipe(down)">
                                      <p:cBhvr>
                                        <p:cTn id="7" dur="1000"/>
                                        <p:tgtEl>
                                          <p:spTgt spid="210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02"/>
                                        </p:tgtEl>
                                        <p:attrNameLst>
                                          <p:attrName>style.visibility</p:attrName>
                                        </p:attrNameLst>
                                      </p:cBhvr>
                                      <p:to>
                                        <p:strVal val="visible"/>
                                      </p:to>
                                    </p:set>
                                    <p:animEffect transition="in" filter="wipe(down)">
                                      <p:cBhvr>
                                        <p:cTn id="10" dur="1000"/>
                                        <p:tgtEl>
                                          <p:spTgt spid="210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104"/>
                                        </p:tgtEl>
                                        <p:attrNameLst>
                                          <p:attrName>style.visibility</p:attrName>
                                        </p:attrNameLst>
                                      </p:cBhvr>
                                      <p:to>
                                        <p:strVal val="visible"/>
                                      </p:to>
                                    </p:set>
                                    <p:animEffect transition="in" filter="wipe(down)">
                                      <p:cBhvr>
                                        <p:cTn id="13" dur="1000"/>
                                        <p:tgtEl>
                                          <p:spTgt spid="2104"/>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6">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46">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1" nodeType="click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wipe(down)">
                                      <p:cBhvr>
                                        <p:cTn id="26" dur="1000"/>
                                        <p:tgtEl>
                                          <p:spTgt spid="97"/>
                                        </p:tgtEl>
                                      </p:cBhvr>
                                    </p:animEffect>
                                  </p:childTnLst>
                                </p:cTn>
                              </p:par>
                              <p:par>
                                <p:cTn id="27" presetID="22" presetClass="entr" presetSubtype="4" fill="hold" grpId="1" nodeType="with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wipe(down)">
                                      <p:cBhvr>
                                        <p:cTn id="29" dur="1000"/>
                                        <p:tgtEl>
                                          <p:spTgt spid="95"/>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wipe(up)">
                                      <p:cBhvr>
                                        <p:cTn id="32" dur="1000"/>
                                        <p:tgtEl>
                                          <p:spTgt spid="96"/>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par>
                                <p:cTn id="37" presetID="10" presetClass="exit" presetSubtype="0" fill="hold" grpId="0" nodeType="withEffect">
                                  <p:stCondLst>
                                    <p:cond delay="0"/>
                                  </p:stCondLst>
                                  <p:childTnLst>
                                    <p:animEffect transition="out" filter="fade">
                                      <p:cBhvr>
                                        <p:cTn id="38" dur="1000"/>
                                        <p:tgtEl>
                                          <p:spTgt spid="91"/>
                                        </p:tgtEl>
                                      </p:cBhvr>
                                    </p:animEffect>
                                    <p:set>
                                      <p:cBhvr>
                                        <p:cTn id="39" dur="1" fill="hold">
                                          <p:stCondLst>
                                            <p:cond delay="999"/>
                                          </p:stCondLst>
                                        </p:cTn>
                                        <p:tgtEl>
                                          <p:spTgt spid="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95" grpId="1" animBg="1"/>
      <p:bldP spid="97" grpId="1" animBg="1"/>
      <p:bldP spid="2100" grpId="0" animBg="1"/>
      <p:bldP spid="2104" grpId="0" animBg="1"/>
      <p:bldP spid="2102" grpId="0" animBg="1"/>
      <p:bldP spid="96" grpId="0" animBg="1"/>
      <p:bldP spid="146" grpId="0" build="p"/>
      <p:bldP spid="85" grpId="0"/>
      <p:bldP spid="86" grpId="0" animBg="1"/>
      <p:bldP spid="87" grpId="0" animBg="1"/>
      <p:bldP spid="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Energy-intensive industries </a:t>
            </a:r>
            <a:br>
              <a:rPr lang="en-US" dirty="0" smtClean="0"/>
            </a:br>
            <a:r>
              <a:rPr lang="en-US" dirty="0" smtClean="0"/>
              <a:t>need to count their costs</a:t>
            </a:r>
          </a:p>
        </p:txBody>
      </p:sp>
      <p:sp>
        <p:nvSpPr>
          <p:cNvPr id="3" name="Text Placeholder 2"/>
          <p:cNvSpPr>
            <a:spLocks noGrp="1"/>
          </p:cNvSpPr>
          <p:nvPr>
            <p:ph type="body" sz="quarter" idx="10"/>
          </p:nvPr>
        </p:nvSpPr>
        <p:spPr>
          <a:xfrm>
            <a:off x="1" y="1397000"/>
            <a:ext cx="9143999" cy="400050"/>
          </a:xfrm>
        </p:spPr>
        <p:txBody>
          <a:bodyPr/>
          <a:lstStyle/>
          <a:p>
            <a:pPr>
              <a:defRPr/>
            </a:pPr>
            <a:r>
              <a:rPr lang="en-US" dirty="0"/>
              <a:t>Share of energy in total production </a:t>
            </a:r>
            <a:r>
              <a:rPr lang="en-US" dirty="0" smtClean="0"/>
              <a:t>costs for selected industries</a:t>
            </a:r>
            <a:endParaRPr lang="en-US" dirty="0"/>
          </a:p>
        </p:txBody>
      </p:sp>
      <p:sp>
        <p:nvSpPr>
          <p:cNvPr id="4" name="Text Placeholder 3"/>
          <p:cNvSpPr>
            <a:spLocks noGrp="1"/>
          </p:cNvSpPr>
          <p:nvPr>
            <p:ph type="body" sz="quarter" idx="11"/>
          </p:nvPr>
        </p:nvSpPr>
        <p:spPr>
          <a:xfrm>
            <a:off x="0" y="5792788"/>
            <a:ext cx="9144000" cy="728662"/>
          </a:xfrm>
        </p:spPr>
        <p:txBody>
          <a:bodyPr/>
          <a:lstStyle/>
          <a:p>
            <a:r>
              <a:rPr lang="en-US" dirty="0"/>
              <a:t>Energy-intensive sectors worldwide account </a:t>
            </a:r>
            <a:r>
              <a:rPr lang="en-US" dirty="0" smtClean="0"/>
              <a:t>for around one-fifth </a:t>
            </a:r>
            <a:r>
              <a:rPr lang="en-US" dirty="0"/>
              <a:t>of industrial value added, one-quarter of industrial employment and </a:t>
            </a:r>
            <a:r>
              <a:rPr lang="en-US" dirty="0" smtClean="0"/>
              <a:t>70% </a:t>
            </a:r>
            <a:r>
              <a:rPr lang="en-GB" dirty="0" smtClean="0"/>
              <a:t>of </a:t>
            </a:r>
            <a:r>
              <a:rPr lang="en-GB" dirty="0"/>
              <a:t>industrial energy use.</a:t>
            </a:r>
            <a:endParaRPr lang="en-US" dirty="0"/>
          </a:p>
        </p:txBody>
      </p:sp>
      <p:sp>
        <p:nvSpPr>
          <p:cNvPr id="21509" name="Rectangle 134"/>
          <p:cNvSpPr>
            <a:spLocks noChangeArrowheads="1"/>
          </p:cNvSpPr>
          <p:nvPr/>
        </p:nvSpPr>
        <p:spPr bwMode="auto">
          <a:xfrm>
            <a:off x="0" y="-230832"/>
            <a:ext cx="184731" cy="461665"/>
          </a:xfrm>
          <a:prstGeom prst="rect">
            <a:avLst/>
          </a:prstGeom>
          <a:noFill/>
          <a:ln w="9525">
            <a:noFill/>
            <a:miter lim="800000"/>
            <a:headEnd/>
            <a:tailEnd/>
          </a:ln>
        </p:spPr>
        <p:txBody>
          <a:bodyPr wrap="none" anchor="ctr">
            <a:spAutoFit/>
          </a:bodyPr>
          <a:lstStyle/>
          <a:p>
            <a:pPr fontAlgn="base">
              <a:spcBef>
                <a:spcPct val="0"/>
              </a:spcBef>
              <a:spcAft>
                <a:spcPct val="0"/>
              </a:spcAft>
            </a:pPr>
            <a:endParaRPr lang="en-US" sz="2400">
              <a:solidFill>
                <a:prstClr val="black"/>
              </a:solidFill>
              <a:cs typeface="Arial" charset="0"/>
            </a:endParaRPr>
          </a:p>
        </p:txBody>
      </p:sp>
      <p:sp>
        <p:nvSpPr>
          <p:cNvPr id="2021" name="Rectangle 997"/>
          <p:cNvSpPr>
            <a:spLocks noChangeArrowheads="1"/>
          </p:cNvSpPr>
          <p:nvPr/>
        </p:nvSpPr>
        <p:spPr bwMode="auto">
          <a:xfrm>
            <a:off x="2725420" y="2057400"/>
            <a:ext cx="309880" cy="215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Calibri" pitchFamily="34" charset="0"/>
                <a:cs typeface="Arial" pitchFamily="34" charset="0"/>
              </a:rPr>
              <a:t>10%</a:t>
            </a:r>
            <a:endParaRPr lang="en-US" sz="1400" dirty="0">
              <a:solidFill>
                <a:prstClr val="black"/>
              </a:solidFill>
              <a:latin typeface="Calibri" pitchFamily="34" charset="0"/>
              <a:cs typeface="Arial" pitchFamily="34" charset="0"/>
            </a:endParaRPr>
          </a:p>
        </p:txBody>
      </p:sp>
      <p:sp>
        <p:nvSpPr>
          <p:cNvPr id="2022" name="Rectangle 998"/>
          <p:cNvSpPr>
            <a:spLocks noChangeArrowheads="1"/>
          </p:cNvSpPr>
          <p:nvPr/>
        </p:nvSpPr>
        <p:spPr bwMode="auto">
          <a:xfrm>
            <a:off x="3319780" y="2057400"/>
            <a:ext cx="309880" cy="215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Calibri" pitchFamily="34" charset="0"/>
                <a:cs typeface="Arial" pitchFamily="34" charset="0"/>
              </a:rPr>
              <a:t>20%</a:t>
            </a:r>
            <a:endParaRPr lang="en-US" sz="1400">
              <a:solidFill>
                <a:prstClr val="black"/>
              </a:solidFill>
              <a:latin typeface="Calibri" pitchFamily="34" charset="0"/>
              <a:cs typeface="Arial" pitchFamily="34" charset="0"/>
            </a:endParaRPr>
          </a:p>
        </p:txBody>
      </p:sp>
      <p:sp>
        <p:nvSpPr>
          <p:cNvPr id="2023" name="Rectangle 999"/>
          <p:cNvSpPr>
            <a:spLocks noChangeArrowheads="1"/>
          </p:cNvSpPr>
          <p:nvPr/>
        </p:nvSpPr>
        <p:spPr bwMode="auto">
          <a:xfrm>
            <a:off x="3914140" y="2057400"/>
            <a:ext cx="309880" cy="215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Calibri" pitchFamily="34" charset="0"/>
                <a:cs typeface="Arial" pitchFamily="34" charset="0"/>
              </a:rPr>
              <a:t>30%</a:t>
            </a:r>
            <a:endParaRPr lang="en-US" sz="1400">
              <a:solidFill>
                <a:prstClr val="black"/>
              </a:solidFill>
              <a:latin typeface="Calibri" pitchFamily="34" charset="0"/>
              <a:cs typeface="Arial" pitchFamily="34" charset="0"/>
            </a:endParaRPr>
          </a:p>
        </p:txBody>
      </p:sp>
      <p:sp>
        <p:nvSpPr>
          <p:cNvPr id="2024" name="Rectangle 1000"/>
          <p:cNvSpPr>
            <a:spLocks noChangeArrowheads="1"/>
          </p:cNvSpPr>
          <p:nvPr/>
        </p:nvSpPr>
        <p:spPr bwMode="auto">
          <a:xfrm>
            <a:off x="4508500" y="2057400"/>
            <a:ext cx="309880" cy="215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Calibri" pitchFamily="34" charset="0"/>
                <a:cs typeface="Arial" pitchFamily="34" charset="0"/>
              </a:rPr>
              <a:t>40%</a:t>
            </a:r>
            <a:endParaRPr lang="en-US" sz="1400">
              <a:solidFill>
                <a:prstClr val="black"/>
              </a:solidFill>
              <a:latin typeface="Calibri" pitchFamily="34" charset="0"/>
              <a:cs typeface="Arial" pitchFamily="34" charset="0"/>
            </a:endParaRPr>
          </a:p>
        </p:txBody>
      </p:sp>
      <p:sp>
        <p:nvSpPr>
          <p:cNvPr id="2025" name="Rectangle 1001"/>
          <p:cNvSpPr>
            <a:spLocks noChangeArrowheads="1"/>
          </p:cNvSpPr>
          <p:nvPr/>
        </p:nvSpPr>
        <p:spPr bwMode="auto">
          <a:xfrm>
            <a:off x="5087620" y="2057400"/>
            <a:ext cx="309880" cy="215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Calibri" pitchFamily="34" charset="0"/>
                <a:cs typeface="Arial" pitchFamily="34" charset="0"/>
              </a:rPr>
              <a:t>50%</a:t>
            </a:r>
            <a:endParaRPr lang="en-US" sz="1400">
              <a:solidFill>
                <a:prstClr val="black"/>
              </a:solidFill>
              <a:latin typeface="Calibri" pitchFamily="34" charset="0"/>
              <a:cs typeface="Arial" pitchFamily="34" charset="0"/>
            </a:endParaRPr>
          </a:p>
        </p:txBody>
      </p:sp>
      <p:sp>
        <p:nvSpPr>
          <p:cNvPr id="2026" name="Rectangle 1002"/>
          <p:cNvSpPr>
            <a:spLocks noChangeArrowheads="1"/>
          </p:cNvSpPr>
          <p:nvPr/>
        </p:nvSpPr>
        <p:spPr bwMode="auto">
          <a:xfrm>
            <a:off x="5681980" y="2057400"/>
            <a:ext cx="309880" cy="215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Calibri" pitchFamily="34" charset="0"/>
                <a:cs typeface="Arial" pitchFamily="34" charset="0"/>
              </a:rPr>
              <a:t>60%</a:t>
            </a:r>
            <a:endParaRPr lang="en-US" sz="1400">
              <a:solidFill>
                <a:prstClr val="black"/>
              </a:solidFill>
              <a:latin typeface="Calibri" pitchFamily="34" charset="0"/>
              <a:cs typeface="Arial" pitchFamily="34" charset="0"/>
            </a:endParaRPr>
          </a:p>
        </p:txBody>
      </p:sp>
      <p:sp>
        <p:nvSpPr>
          <p:cNvPr id="2027" name="Rectangle 1003"/>
          <p:cNvSpPr>
            <a:spLocks noChangeArrowheads="1"/>
          </p:cNvSpPr>
          <p:nvPr/>
        </p:nvSpPr>
        <p:spPr bwMode="auto">
          <a:xfrm>
            <a:off x="6276340" y="2057400"/>
            <a:ext cx="309880" cy="215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Calibri" pitchFamily="34" charset="0"/>
                <a:cs typeface="Arial" pitchFamily="34" charset="0"/>
              </a:rPr>
              <a:t>70%</a:t>
            </a:r>
            <a:endParaRPr lang="en-US" sz="1400">
              <a:solidFill>
                <a:prstClr val="black"/>
              </a:solidFill>
              <a:latin typeface="Calibri" pitchFamily="34" charset="0"/>
              <a:cs typeface="Arial" pitchFamily="34" charset="0"/>
            </a:endParaRPr>
          </a:p>
        </p:txBody>
      </p:sp>
      <p:sp>
        <p:nvSpPr>
          <p:cNvPr id="2028" name="Rectangle 1004"/>
          <p:cNvSpPr>
            <a:spLocks noChangeArrowheads="1"/>
          </p:cNvSpPr>
          <p:nvPr/>
        </p:nvSpPr>
        <p:spPr bwMode="auto">
          <a:xfrm>
            <a:off x="6870700" y="2057400"/>
            <a:ext cx="309880" cy="215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Calibri" pitchFamily="34" charset="0"/>
                <a:cs typeface="Arial" pitchFamily="34" charset="0"/>
              </a:rPr>
              <a:t>80%</a:t>
            </a:r>
            <a:endParaRPr lang="en-US" sz="1400">
              <a:solidFill>
                <a:prstClr val="black"/>
              </a:solidFill>
              <a:latin typeface="Calibri" pitchFamily="34" charset="0"/>
              <a:cs typeface="Arial" pitchFamily="34" charset="0"/>
            </a:endParaRPr>
          </a:p>
        </p:txBody>
      </p:sp>
      <p:sp>
        <p:nvSpPr>
          <p:cNvPr id="2029" name="Rectangle 1005"/>
          <p:cNvSpPr>
            <a:spLocks noChangeArrowheads="1"/>
          </p:cNvSpPr>
          <p:nvPr/>
        </p:nvSpPr>
        <p:spPr bwMode="auto">
          <a:xfrm>
            <a:off x="7465060" y="2057400"/>
            <a:ext cx="309880" cy="215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Calibri" pitchFamily="34" charset="0"/>
                <a:cs typeface="Arial" pitchFamily="34" charset="0"/>
              </a:rPr>
              <a:t>90%</a:t>
            </a:r>
            <a:endParaRPr lang="en-US" sz="1400">
              <a:solidFill>
                <a:prstClr val="black"/>
              </a:solidFill>
              <a:latin typeface="Calibri" pitchFamily="34" charset="0"/>
              <a:cs typeface="Arial" pitchFamily="34" charset="0"/>
            </a:endParaRPr>
          </a:p>
        </p:txBody>
      </p:sp>
      <p:sp>
        <p:nvSpPr>
          <p:cNvPr id="1985" name="Line 961"/>
          <p:cNvSpPr>
            <a:spLocks noChangeShapeType="1"/>
          </p:cNvSpPr>
          <p:nvPr/>
        </p:nvSpPr>
        <p:spPr bwMode="auto">
          <a:xfrm>
            <a:off x="2877820" y="2341244"/>
            <a:ext cx="0" cy="3088005"/>
          </a:xfrm>
          <a:prstGeom prst="line">
            <a:avLst/>
          </a:prstGeom>
          <a:noFill/>
          <a:ln w="1270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prstClr val="black"/>
              </a:solidFill>
              <a:latin typeface="Calibri" pitchFamily="34" charset="0"/>
            </a:endParaRPr>
          </a:p>
        </p:txBody>
      </p:sp>
      <p:sp>
        <p:nvSpPr>
          <p:cNvPr id="1986" name="Line 962"/>
          <p:cNvSpPr>
            <a:spLocks noChangeShapeType="1"/>
          </p:cNvSpPr>
          <p:nvPr/>
        </p:nvSpPr>
        <p:spPr bwMode="auto">
          <a:xfrm>
            <a:off x="3472180" y="2341244"/>
            <a:ext cx="0" cy="3088005"/>
          </a:xfrm>
          <a:prstGeom prst="line">
            <a:avLst/>
          </a:prstGeom>
          <a:noFill/>
          <a:ln w="1270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prstClr val="black"/>
              </a:solidFill>
              <a:latin typeface="Calibri" pitchFamily="34" charset="0"/>
            </a:endParaRPr>
          </a:p>
        </p:txBody>
      </p:sp>
      <p:sp>
        <p:nvSpPr>
          <p:cNvPr id="1987" name="Line 963"/>
          <p:cNvSpPr>
            <a:spLocks noChangeShapeType="1"/>
          </p:cNvSpPr>
          <p:nvPr/>
        </p:nvSpPr>
        <p:spPr bwMode="auto">
          <a:xfrm>
            <a:off x="4066540" y="2341244"/>
            <a:ext cx="0" cy="3088005"/>
          </a:xfrm>
          <a:prstGeom prst="line">
            <a:avLst/>
          </a:prstGeom>
          <a:noFill/>
          <a:ln w="1270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prstClr val="black"/>
              </a:solidFill>
              <a:latin typeface="Calibri" pitchFamily="34" charset="0"/>
            </a:endParaRPr>
          </a:p>
        </p:txBody>
      </p:sp>
      <p:sp>
        <p:nvSpPr>
          <p:cNvPr id="1988" name="Line 964"/>
          <p:cNvSpPr>
            <a:spLocks noChangeShapeType="1"/>
          </p:cNvSpPr>
          <p:nvPr/>
        </p:nvSpPr>
        <p:spPr bwMode="auto">
          <a:xfrm>
            <a:off x="4660900" y="2341244"/>
            <a:ext cx="0" cy="3088005"/>
          </a:xfrm>
          <a:prstGeom prst="line">
            <a:avLst/>
          </a:prstGeom>
          <a:noFill/>
          <a:ln w="1270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prstClr val="black"/>
              </a:solidFill>
              <a:latin typeface="Calibri" pitchFamily="34" charset="0"/>
            </a:endParaRPr>
          </a:p>
        </p:txBody>
      </p:sp>
      <p:sp>
        <p:nvSpPr>
          <p:cNvPr id="1989" name="Line 965"/>
          <p:cNvSpPr>
            <a:spLocks noChangeShapeType="1"/>
          </p:cNvSpPr>
          <p:nvPr/>
        </p:nvSpPr>
        <p:spPr bwMode="auto">
          <a:xfrm>
            <a:off x="5240020" y="2341244"/>
            <a:ext cx="0" cy="3088005"/>
          </a:xfrm>
          <a:prstGeom prst="line">
            <a:avLst/>
          </a:prstGeom>
          <a:noFill/>
          <a:ln w="1270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prstClr val="black"/>
              </a:solidFill>
              <a:latin typeface="Calibri" pitchFamily="34" charset="0"/>
            </a:endParaRPr>
          </a:p>
        </p:txBody>
      </p:sp>
      <p:sp>
        <p:nvSpPr>
          <p:cNvPr id="1990" name="Line 966"/>
          <p:cNvSpPr>
            <a:spLocks noChangeShapeType="1"/>
          </p:cNvSpPr>
          <p:nvPr/>
        </p:nvSpPr>
        <p:spPr bwMode="auto">
          <a:xfrm>
            <a:off x="5834380" y="2341244"/>
            <a:ext cx="0" cy="3088005"/>
          </a:xfrm>
          <a:prstGeom prst="line">
            <a:avLst/>
          </a:prstGeom>
          <a:noFill/>
          <a:ln w="1270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prstClr val="black"/>
              </a:solidFill>
              <a:latin typeface="Calibri" pitchFamily="34" charset="0"/>
            </a:endParaRPr>
          </a:p>
        </p:txBody>
      </p:sp>
      <p:sp>
        <p:nvSpPr>
          <p:cNvPr id="1991" name="Line 967"/>
          <p:cNvSpPr>
            <a:spLocks noChangeShapeType="1"/>
          </p:cNvSpPr>
          <p:nvPr/>
        </p:nvSpPr>
        <p:spPr bwMode="auto">
          <a:xfrm>
            <a:off x="6428740" y="2341244"/>
            <a:ext cx="0" cy="3088005"/>
          </a:xfrm>
          <a:prstGeom prst="line">
            <a:avLst/>
          </a:prstGeom>
          <a:noFill/>
          <a:ln w="1270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prstClr val="black"/>
              </a:solidFill>
              <a:latin typeface="Calibri" pitchFamily="34" charset="0"/>
            </a:endParaRPr>
          </a:p>
        </p:txBody>
      </p:sp>
      <p:sp>
        <p:nvSpPr>
          <p:cNvPr id="1992" name="Line 968"/>
          <p:cNvSpPr>
            <a:spLocks noChangeShapeType="1"/>
          </p:cNvSpPr>
          <p:nvPr/>
        </p:nvSpPr>
        <p:spPr bwMode="auto">
          <a:xfrm>
            <a:off x="7023100" y="2341244"/>
            <a:ext cx="0" cy="3088005"/>
          </a:xfrm>
          <a:prstGeom prst="line">
            <a:avLst/>
          </a:prstGeom>
          <a:noFill/>
          <a:ln w="1270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prstClr val="black"/>
              </a:solidFill>
              <a:latin typeface="Calibri" pitchFamily="34" charset="0"/>
            </a:endParaRPr>
          </a:p>
        </p:txBody>
      </p:sp>
      <p:sp>
        <p:nvSpPr>
          <p:cNvPr id="1993" name="Line 969"/>
          <p:cNvSpPr>
            <a:spLocks noChangeShapeType="1"/>
          </p:cNvSpPr>
          <p:nvPr/>
        </p:nvSpPr>
        <p:spPr bwMode="auto">
          <a:xfrm>
            <a:off x="7617460" y="2341244"/>
            <a:ext cx="0" cy="3088005"/>
          </a:xfrm>
          <a:prstGeom prst="line">
            <a:avLst/>
          </a:prstGeom>
          <a:noFill/>
          <a:ln w="1270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prstClr val="black"/>
              </a:solidFill>
              <a:latin typeface="Calibri" pitchFamily="34" charset="0"/>
            </a:endParaRPr>
          </a:p>
        </p:txBody>
      </p:sp>
      <p:sp>
        <p:nvSpPr>
          <p:cNvPr id="1994" name="Rectangle 970"/>
          <p:cNvSpPr>
            <a:spLocks noChangeArrowheads="1"/>
          </p:cNvSpPr>
          <p:nvPr/>
        </p:nvSpPr>
        <p:spPr bwMode="auto">
          <a:xfrm>
            <a:off x="2573020" y="5122155"/>
            <a:ext cx="457200" cy="238851"/>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108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prstClr val="black"/>
              </a:solidFill>
              <a:latin typeface="Calibri" pitchFamily="34" charset="0"/>
            </a:endParaRPr>
          </a:p>
        </p:txBody>
      </p:sp>
      <p:sp>
        <p:nvSpPr>
          <p:cNvPr id="1996" name="Rectangle 972"/>
          <p:cNvSpPr>
            <a:spLocks noChangeArrowheads="1"/>
          </p:cNvSpPr>
          <p:nvPr/>
        </p:nvSpPr>
        <p:spPr bwMode="auto">
          <a:xfrm>
            <a:off x="2694940" y="4667200"/>
            <a:ext cx="838200" cy="238851"/>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108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prstClr val="black"/>
              </a:solidFill>
              <a:latin typeface="Calibri" pitchFamily="34" charset="0"/>
            </a:endParaRPr>
          </a:p>
        </p:txBody>
      </p:sp>
      <p:sp>
        <p:nvSpPr>
          <p:cNvPr id="1997" name="Rectangle 973"/>
          <p:cNvSpPr>
            <a:spLocks noChangeArrowheads="1"/>
          </p:cNvSpPr>
          <p:nvPr/>
        </p:nvSpPr>
        <p:spPr bwMode="auto">
          <a:xfrm>
            <a:off x="2877820" y="4212245"/>
            <a:ext cx="883920" cy="238851"/>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108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prstClr val="black"/>
              </a:solidFill>
              <a:latin typeface="Calibri" pitchFamily="34" charset="0"/>
            </a:endParaRPr>
          </a:p>
        </p:txBody>
      </p:sp>
      <p:sp>
        <p:nvSpPr>
          <p:cNvPr id="1998" name="Rectangle 974"/>
          <p:cNvSpPr>
            <a:spLocks noChangeArrowheads="1"/>
          </p:cNvSpPr>
          <p:nvPr/>
        </p:nvSpPr>
        <p:spPr bwMode="auto">
          <a:xfrm>
            <a:off x="3167380" y="3774351"/>
            <a:ext cx="1036320" cy="221790"/>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108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prstClr val="black"/>
              </a:solidFill>
              <a:latin typeface="Calibri" pitchFamily="34" charset="0"/>
            </a:endParaRPr>
          </a:p>
        </p:txBody>
      </p:sp>
      <p:sp>
        <p:nvSpPr>
          <p:cNvPr id="1999" name="Rectangle 975"/>
          <p:cNvSpPr>
            <a:spLocks noChangeArrowheads="1"/>
          </p:cNvSpPr>
          <p:nvPr/>
        </p:nvSpPr>
        <p:spPr bwMode="auto">
          <a:xfrm>
            <a:off x="3472180" y="3319397"/>
            <a:ext cx="1036320" cy="238851"/>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108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prstClr val="black"/>
              </a:solidFill>
              <a:latin typeface="Calibri" pitchFamily="34" charset="0"/>
            </a:endParaRPr>
          </a:p>
        </p:txBody>
      </p:sp>
      <p:sp>
        <p:nvSpPr>
          <p:cNvPr id="2000" name="Rectangle 976"/>
          <p:cNvSpPr>
            <a:spLocks noChangeArrowheads="1"/>
          </p:cNvSpPr>
          <p:nvPr/>
        </p:nvSpPr>
        <p:spPr bwMode="auto">
          <a:xfrm>
            <a:off x="4066540" y="2881503"/>
            <a:ext cx="1478280" cy="221790"/>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108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prstClr val="black"/>
              </a:solidFill>
              <a:latin typeface="Calibri" pitchFamily="34" charset="0"/>
            </a:endParaRPr>
          </a:p>
        </p:txBody>
      </p:sp>
      <p:sp>
        <p:nvSpPr>
          <p:cNvPr id="2001" name="Rectangle 977"/>
          <p:cNvSpPr>
            <a:spLocks noChangeArrowheads="1"/>
          </p:cNvSpPr>
          <p:nvPr/>
        </p:nvSpPr>
        <p:spPr bwMode="auto">
          <a:xfrm>
            <a:off x="5240020" y="2426548"/>
            <a:ext cx="1051560" cy="238851"/>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108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prstClr val="black"/>
              </a:solidFill>
              <a:latin typeface="Calibri" pitchFamily="34" charset="0"/>
            </a:endParaRPr>
          </a:p>
        </p:txBody>
      </p:sp>
      <p:sp>
        <p:nvSpPr>
          <p:cNvPr id="2002" name="Rectangle 978"/>
          <p:cNvSpPr>
            <a:spLocks noChangeArrowheads="1"/>
          </p:cNvSpPr>
          <p:nvPr/>
        </p:nvSpPr>
        <p:spPr bwMode="auto">
          <a:xfrm>
            <a:off x="3030220" y="5122155"/>
            <a:ext cx="441960" cy="238851"/>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prstClr val="black"/>
              </a:solidFill>
              <a:latin typeface="Calibri" pitchFamily="34" charset="0"/>
            </a:endParaRPr>
          </a:p>
        </p:txBody>
      </p:sp>
      <p:sp>
        <p:nvSpPr>
          <p:cNvPr id="2004" name="Rectangle 980"/>
          <p:cNvSpPr>
            <a:spLocks noChangeArrowheads="1"/>
          </p:cNvSpPr>
          <p:nvPr/>
        </p:nvSpPr>
        <p:spPr bwMode="auto">
          <a:xfrm>
            <a:off x="3533140" y="4667200"/>
            <a:ext cx="822960" cy="238851"/>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prstClr val="black"/>
              </a:solidFill>
              <a:latin typeface="Calibri" pitchFamily="34" charset="0"/>
            </a:endParaRPr>
          </a:p>
        </p:txBody>
      </p:sp>
      <p:sp>
        <p:nvSpPr>
          <p:cNvPr id="2005" name="Rectangle 981"/>
          <p:cNvSpPr>
            <a:spLocks noChangeArrowheads="1"/>
          </p:cNvSpPr>
          <p:nvPr/>
        </p:nvSpPr>
        <p:spPr bwMode="auto">
          <a:xfrm>
            <a:off x="3761740" y="4212245"/>
            <a:ext cx="899160" cy="238851"/>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prstClr val="black"/>
              </a:solidFill>
              <a:latin typeface="Calibri" pitchFamily="34" charset="0"/>
            </a:endParaRPr>
          </a:p>
        </p:txBody>
      </p:sp>
      <p:sp>
        <p:nvSpPr>
          <p:cNvPr id="2006" name="Rectangle 982"/>
          <p:cNvSpPr>
            <a:spLocks noChangeArrowheads="1"/>
          </p:cNvSpPr>
          <p:nvPr/>
        </p:nvSpPr>
        <p:spPr bwMode="auto">
          <a:xfrm>
            <a:off x="4203700" y="3774351"/>
            <a:ext cx="1036320" cy="221790"/>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prstClr val="black"/>
              </a:solidFill>
              <a:latin typeface="Calibri" pitchFamily="34" charset="0"/>
            </a:endParaRPr>
          </a:p>
        </p:txBody>
      </p:sp>
      <p:sp>
        <p:nvSpPr>
          <p:cNvPr id="2007" name="Rectangle 983"/>
          <p:cNvSpPr>
            <a:spLocks noChangeArrowheads="1"/>
          </p:cNvSpPr>
          <p:nvPr/>
        </p:nvSpPr>
        <p:spPr bwMode="auto">
          <a:xfrm>
            <a:off x="4508500" y="3319397"/>
            <a:ext cx="1036320" cy="238851"/>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prstClr val="black"/>
              </a:solidFill>
              <a:latin typeface="Calibri" pitchFamily="34" charset="0"/>
            </a:endParaRPr>
          </a:p>
        </p:txBody>
      </p:sp>
      <p:sp>
        <p:nvSpPr>
          <p:cNvPr id="2008" name="Rectangle 984"/>
          <p:cNvSpPr>
            <a:spLocks noChangeArrowheads="1"/>
          </p:cNvSpPr>
          <p:nvPr/>
        </p:nvSpPr>
        <p:spPr bwMode="auto">
          <a:xfrm>
            <a:off x="5544820" y="2881503"/>
            <a:ext cx="1478280" cy="221790"/>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prstClr val="black"/>
              </a:solidFill>
              <a:latin typeface="Calibri" pitchFamily="34" charset="0"/>
            </a:endParaRPr>
          </a:p>
        </p:txBody>
      </p:sp>
      <p:sp>
        <p:nvSpPr>
          <p:cNvPr id="2009" name="Rectangle 985"/>
          <p:cNvSpPr>
            <a:spLocks noChangeArrowheads="1"/>
          </p:cNvSpPr>
          <p:nvPr/>
        </p:nvSpPr>
        <p:spPr bwMode="auto">
          <a:xfrm>
            <a:off x="6291580" y="2426548"/>
            <a:ext cx="1036320" cy="238851"/>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prstClr val="black"/>
              </a:solidFill>
              <a:latin typeface="Calibri" pitchFamily="34" charset="0"/>
            </a:endParaRPr>
          </a:p>
        </p:txBody>
      </p:sp>
      <p:sp>
        <p:nvSpPr>
          <p:cNvPr id="2010" name="Line 986"/>
          <p:cNvSpPr>
            <a:spLocks noChangeShapeType="1"/>
          </p:cNvSpPr>
          <p:nvPr/>
        </p:nvSpPr>
        <p:spPr bwMode="auto">
          <a:xfrm>
            <a:off x="2283460" y="2341244"/>
            <a:ext cx="0" cy="308800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prstClr val="black"/>
              </a:solidFill>
              <a:latin typeface="Calibri" pitchFamily="34" charset="0"/>
            </a:endParaRPr>
          </a:p>
        </p:txBody>
      </p:sp>
      <p:sp>
        <p:nvSpPr>
          <p:cNvPr id="2030" name="Rectangle 1006"/>
          <p:cNvSpPr>
            <a:spLocks noChangeArrowheads="1"/>
          </p:cNvSpPr>
          <p:nvPr/>
        </p:nvSpPr>
        <p:spPr bwMode="auto">
          <a:xfrm>
            <a:off x="1801495" y="5139215"/>
            <a:ext cx="38311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Calibri" pitchFamily="34" charset="0"/>
                <a:cs typeface="Arial" pitchFamily="34" charset="0"/>
              </a:rPr>
              <a:t>Glass</a:t>
            </a:r>
            <a:endParaRPr lang="en-US" sz="1400" dirty="0">
              <a:solidFill>
                <a:prstClr val="black"/>
              </a:solidFill>
              <a:latin typeface="Calibri" pitchFamily="34" charset="0"/>
              <a:cs typeface="Arial" pitchFamily="34" charset="0"/>
            </a:endParaRPr>
          </a:p>
        </p:txBody>
      </p:sp>
      <p:sp>
        <p:nvSpPr>
          <p:cNvPr id="2032" name="Rectangle 1008"/>
          <p:cNvSpPr>
            <a:spLocks noChangeArrowheads="1"/>
          </p:cNvSpPr>
          <p:nvPr/>
        </p:nvSpPr>
        <p:spPr bwMode="auto">
          <a:xfrm>
            <a:off x="1229995" y="4687019"/>
            <a:ext cx="953787"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Calibri" pitchFamily="34" charset="0"/>
                <a:cs typeface="Arial" pitchFamily="34" charset="0"/>
              </a:rPr>
              <a:t>Pulp &amp; paper</a:t>
            </a:r>
            <a:endParaRPr lang="en-US" sz="1400">
              <a:solidFill>
                <a:prstClr val="black"/>
              </a:solidFill>
              <a:latin typeface="Calibri" pitchFamily="34" charset="0"/>
              <a:cs typeface="Arial" pitchFamily="34" charset="0"/>
            </a:endParaRPr>
          </a:p>
        </p:txBody>
      </p:sp>
      <p:sp>
        <p:nvSpPr>
          <p:cNvPr id="2033" name="Rectangle 1009"/>
          <p:cNvSpPr>
            <a:spLocks noChangeArrowheads="1"/>
          </p:cNvSpPr>
          <p:nvPr/>
        </p:nvSpPr>
        <p:spPr bwMode="auto">
          <a:xfrm>
            <a:off x="1341755" y="4234823"/>
            <a:ext cx="84439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Calibri" pitchFamily="34" charset="0"/>
                <a:cs typeface="Arial" pitchFamily="34" charset="0"/>
              </a:rPr>
              <a:t>Iron &amp; steel</a:t>
            </a:r>
            <a:endParaRPr lang="en-US" sz="1400">
              <a:solidFill>
                <a:prstClr val="black"/>
              </a:solidFill>
              <a:latin typeface="Calibri" pitchFamily="34" charset="0"/>
              <a:cs typeface="Arial" pitchFamily="34" charset="0"/>
            </a:endParaRPr>
          </a:p>
        </p:txBody>
      </p:sp>
      <p:sp>
        <p:nvSpPr>
          <p:cNvPr id="2034" name="Rectangle 1010"/>
          <p:cNvSpPr>
            <a:spLocks noChangeArrowheads="1"/>
          </p:cNvSpPr>
          <p:nvPr/>
        </p:nvSpPr>
        <p:spPr bwMode="auto">
          <a:xfrm>
            <a:off x="1613535" y="3782626"/>
            <a:ext cx="57220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Calibri" pitchFamily="34" charset="0"/>
                <a:cs typeface="Arial" pitchFamily="34" charset="0"/>
              </a:rPr>
              <a:t>Cement</a:t>
            </a:r>
            <a:endParaRPr lang="en-US" sz="1400">
              <a:solidFill>
                <a:prstClr val="black"/>
              </a:solidFill>
              <a:latin typeface="Calibri" pitchFamily="34" charset="0"/>
              <a:cs typeface="Arial" pitchFamily="34" charset="0"/>
            </a:endParaRPr>
          </a:p>
        </p:txBody>
      </p:sp>
      <p:sp>
        <p:nvSpPr>
          <p:cNvPr id="2035" name="Rectangle 1011"/>
          <p:cNvSpPr>
            <a:spLocks noChangeArrowheads="1"/>
          </p:cNvSpPr>
          <p:nvPr/>
        </p:nvSpPr>
        <p:spPr bwMode="auto">
          <a:xfrm>
            <a:off x="1374140" y="3330430"/>
            <a:ext cx="79829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err="1">
                <a:solidFill>
                  <a:srgbClr val="000000"/>
                </a:solidFill>
                <a:latin typeface="Calibri" pitchFamily="34" charset="0"/>
                <a:cs typeface="Arial" pitchFamily="34" charset="0"/>
              </a:rPr>
              <a:t>Aluminium</a:t>
            </a:r>
            <a:endParaRPr lang="en-US" sz="1400" dirty="0">
              <a:solidFill>
                <a:prstClr val="black"/>
              </a:solidFill>
              <a:latin typeface="Calibri" pitchFamily="34" charset="0"/>
              <a:cs typeface="Arial" pitchFamily="34" charset="0"/>
            </a:endParaRPr>
          </a:p>
        </p:txBody>
      </p:sp>
      <p:sp>
        <p:nvSpPr>
          <p:cNvPr id="2036" name="Rectangle 1012"/>
          <p:cNvSpPr>
            <a:spLocks noChangeArrowheads="1"/>
          </p:cNvSpPr>
          <p:nvPr/>
        </p:nvSpPr>
        <p:spPr bwMode="auto">
          <a:xfrm>
            <a:off x="1477405" y="2878744"/>
            <a:ext cx="707630"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err="1">
                <a:solidFill>
                  <a:srgbClr val="000000"/>
                </a:solidFill>
                <a:latin typeface="Calibri" pitchFamily="34" charset="0"/>
                <a:cs typeface="Arial" pitchFamily="34" charset="0"/>
              </a:rPr>
              <a:t>Fertilisers</a:t>
            </a:r>
            <a:endParaRPr lang="en-US" sz="1400" dirty="0">
              <a:solidFill>
                <a:prstClr val="black"/>
              </a:solidFill>
              <a:latin typeface="Calibri" pitchFamily="34" charset="0"/>
              <a:cs typeface="Arial" pitchFamily="34" charset="0"/>
            </a:endParaRPr>
          </a:p>
        </p:txBody>
      </p:sp>
      <p:sp>
        <p:nvSpPr>
          <p:cNvPr id="2037" name="Rectangle 1013"/>
          <p:cNvSpPr>
            <a:spLocks noChangeArrowheads="1"/>
          </p:cNvSpPr>
          <p:nvPr/>
        </p:nvSpPr>
        <p:spPr bwMode="auto">
          <a:xfrm>
            <a:off x="1075055" y="2426548"/>
            <a:ext cx="1109984"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Calibri" pitchFamily="34" charset="0"/>
                <a:cs typeface="Arial" pitchFamily="34" charset="0"/>
              </a:rPr>
              <a:t>Petrochemicals</a:t>
            </a:r>
            <a:endParaRPr lang="en-US" sz="1400" dirty="0">
              <a:solidFill>
                <a:prstClr val="black"/>
              </a:solidFill>
              <a:latin typeface="Calibri" pitchFamily="34" charset="0"/>
              <a:cs typeface="Arial" pitchFamily="34" charset="0"/>
            </a:endParaRPr>
          </a:p>
        </p:txBody>
      </p:sp>
    </p:spTree>
    <p:extLst>
      <p:ext uri="{BB962C8B-B14F-4D97-AF65-F5344CB8AC3E}">
        <p14:creationId xmlns:p14="http://schemas.microsoft.com/office/powerpoint/2010/main" val="411253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001"/>
                                        </p:tgtEl>
                                        <p:attrNameLst>
                                          <p:attrName>style.visibility</p:attrName>
                                        </p:attrNameLst>
                                      </p:cBhvr>
                                      <p:to>
                                        <p:strVal val="visible"/>
                                      </p:to>
                                    </p:set>
                                    <p:animEffect transition="in" filter="wipe(right)">
                                      <p:cBhvr>
                                        <p:cTn id="7" dur="1000"/>
                                        <p:tgtEl>
                                          <p:spTgt spid="200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000"/>
                                        </p:tgtEl>
                                        <p:attrNameLst>
                                          <p:attrName>style.visibility</p:attrName>
                                        </p:attrNameLst>
                                      </p:cBhvr>
                                      <p:to>
                                        <p:strVal val="visible"/>
                                      </p:to>
                                    </p:set>
                                    <p:animEffect transition="in" filter="wipe(right)">
                                      <p:cBhvr>
                                        <p:cTn id="10" dur="1000"/>
                                        <p:tgtEl>
                                          <p:spTgt spid="200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999"/>
                                        </p:tgtEl>
                                        <p:attrNameLst>
                                          <p:attrName>style.visibility</p:attrName>
                                        </p:attrNameLst>
                                      </p:cBhvr>
                                      <p:to>
                                        <p:strVal val="visible"/>
                                      </p:to>
                                    </p:set>
                                    <p:animEffect transition="in" filter="wipe(right)">
                                      <p:cBhvr>
                                        <p:cTn id="13" dur="1000"/>
                                        <p:tgtEl>
                                          <p:spTgt spid="1999"/>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998"/>
                                        </p:tgtEl>
                                        <p:attrNameLst>
                                          <p:attrName>style.visibility</p:attrName>
                                        </p:attrNameLst>
                                      </p:cBhvr>
                                      <p:to>
                                        <p:strVal val="visible"/>
                                      </p:to>
                                    </p:set>
                                    <p:animEffect transition="in" filter="wipe(right)">
                                      <p:cBhvr>
                                        <p:cTn id="16" dur="1000"/>
                                        <p:tgtEl>
                                          <p:spTgt spid="1998"/>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997"/>
                                        </p:tgtEl>
                                        <p:attrNameLst>
                                          <p:attrName>style.visibility</p:attrName>
                                        </p:attrNameLst>
                                      </p:cBhvr>
                                      <p:to>
                                        <p:strVal val="visible"/>
                                      </p:to>
                                    </p:set>
                                    <p:animEffect transition="in" filter="wipe(right)">
                                      <p:cBhvr>
                                        <p:cTn id="19" dur="1000"/>
                                        <p:tgtEl>
                                          <p:spTgt spid="1997"/>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996"/>
                                        </p:tgtEl>
                                        <p:attrNameLst>
                                          <p:attrName>style.visibility</p:attrName>
                                        </p:attrNameLst>
                                      </p:cBhvr>
                                      <p:to>
                                        <p:strVal val="visible"/>
                                      </p:to>
                                    </p:set>
                                    <p:animEffect transition="in" filter="wipe(right)">
                                      <p:cBhvr>
                                        <p:cTn id="22" dur="1000"/>
                                        <p:tgtEl>
                                          <p:spTgt spid="1996"/>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994"/>
                                        </p:tgtEl>
                                        <p:attrNameLst>
                                          <p:attrName>style.visibility</p:attrName>
                                        </p:attrNameLst>
                                      </p:cBhvr>
                                      <p:to>
                                        <p:strVal val="visible"/>
                                      </p:to>
                                    </p:set>
                                    <p:animEffect transition="in" filter="wipe(right)">
                                      <p:cBhvr>
                                        <p:cTn id="25" dur="1000"/>
                                        <p:tgtEl>
                                          <p:spTgt spid="199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009"/>
                                        </p:tgtEl>
                                        <p:attrNameLst>
                                          <p:attrName>style.visibility</p:attrName>
                                        </p:attrNameLst>
                                      </p:cBhvr>
                                      <p:to>
                                        <p:strVal val="visible"/>
                                      </p:to>
                                    </p:set>
                                    <p:animEffect transition="in" filter="wipe(left)">
                                      <p:cBhvr>
                                        <p:cTn id="28" dur="1000"/>
                                        <p:tgtEl>
                                          <p:spTgt spid="200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008"/>
                                        </p:tgtEl>
                                        <p:attrNameLst>
                                          <p:attrName>style.visibility</p:attrName>
                                        </p:attrNameLst>
                                      </p:cBhvr>
                                      <p:to>
                                        <p:strVal val="visible"/>
                                      </p:to>
                                    </p:set>
                                    <p:animEffect transition="in" filter="wipe(left)">
                                      <p:cBhvr>
                                        <p:cTn id="31" dur="1000"/>
                                        <p:tgtEl>
                                          <p:spTgt spid="200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007"/>
                                        </p:tgtEl>
                                        <p:attrNameLst>
                                          <p:attrName>style.visibility</p:attrName>
                                        </p:attrNameLst>
                                      </p:cBhvr>
                                      <p:to>
                                        <p:strVal val="visible"/>
                                      </p:to>
                                    </p:set>
                                    <p:animEffect transition="in" filter="wipe(left)">
                                      <p:cBhvr>
                                        <p:cTn id="34" dur="1000"/>
                                        <p:tgtEl>
                                          <p:spTgt spid="200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006"/>
                                        </p:tgtEl>
                                        <p:attrNameLst>
                                          <p:attrName>style.visibility</p:attrName>
                                        </p:attrNameLst>
                                      </p:cBhvr>
                                      <p:to>
                                        <p:strVal val="visible"/>
                                      </p:to>
                                    </p:set>
                                    <p:animEffect transition="in" filter="wipe(left)">
                                      <p:cBhvr>
                                        <p:cTn id="37" dur="1000"/>
                                        <p:tgtEl>
                                          <p:spTgt spid="200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005"/>
                                        </p:tgtEl>
                                        <p:attrNameLst>
                                          <p:attrName>style.visibility</p:attrName>
                                        </p:attrNameLst>
                                      </p:cBhvr>
                                      <p:to>
                                        <p:strVal val="visible"/>
                                      </p:to>
                                    </p:set>
                                    <p:animEffect transition="in" filter="wipe(left)">
                                      <p:cBhvr>
                                        <p:cTn id="40" dur="1000"/>
                                        <p:tgtEl>
                                          <p:spTgt spid="200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004"/>
                                        </p:tgtEl>
                                        <p:attrNameLst>
                                          <p:attrName>style.visibility</p:attrName>
                                        </p:attrNameLst>
                                      </p:cBhvr>
                                      <p:to>
                                        <p:strVal val="visible"/>
                                      </p:to>
                                    </p:set>
                                    <p:animEffect transition="in" filter="wipe(left)">
                                      <p:cBhvr>
                                        <p:cTn id="43" dur="1000"/>
                                        <p:tgtEl>
                                          <p:spTgt spid="200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002"/>
                                        </p:tgtEl>
                                        <p:attrNameLst>
                                          <p:attrName>style.visibility</p:attrName>
                                        </p:attrNameLst>
                                      </p:cBhvr>
                                      <p:to>
                                        <p:strVal val="visible"/>
                                      </p:to>
                                    </p:set>
                                    <p:animEffect transition="in" filter="wipe(left)">
                                      <p:cBhvr>
                                        <p:cTn id="46" dur="1000"/>
                                        <p:tgtEl>
                                          <p:spTgt spid="200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994" grpId="0" animBg="1"/>
      <p:bldP spid="1996" grpId="0" animBg="1"/>
      <p:bldP spid="1997" grpId="0" animBg="1"/>
      <p:bldP spid="1998" grpId="0" animBg="1"/>
      <p:bldP spid="1999" grpId="0" animBg="1"/>
      <p:bldP spid="2000" grpId="0" animBg="1"/>
      <p:bldP spid="2001" grpId="0" animBg="1"/>
      <p:bldP spid="2002" grpId="0" animBg="1"/>
      <p:bldP spid="2004" grpId="0" animBg="1"/>
      <p:bldP spid="2005" grpId="0" animBg="1"/>
      <p:bldP spid="2006" grpId="0" animBg="1"/>
      <p:bldP spid="2007" grpId="0" animBg="1"/>
      <p:bldP spid="2008" grpId="0" animBg="1"/>
      <p:bldP spid="200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emissions on a downward trend</a:t>
            </a:r>
            <a:endParaRPr lang="en-GB" dirty="0"/>
          </a:p>
        </p:txBody>
      </p:sp>
      <p:sp>
        <p:nvSpPr>
          <p:cNvPr id="3" name="Text Placeholder 2"/>
          <p:cNvSpPr>
            <a:spLocks noGrp="1"/>
          </p:cNvSpPr>
          <p:nvPr>
            <p:ph type="body" sz="quarter" idx="10"/>
          </p:nvPr>
        </p:nvSpPr>
        <p:spPr/>
        <p:txBody>
          <a:bodyPr/>
          <a:lstStyle/>
          <a:p>
            <a:r>
              <a:rPr lang="en-US" dirty="0" smtClean="0"/>
              <a:t>Energy-related CO</a:t>
            </a:r>
            <a:r>
              <a:rPr lang="en-US" baseline="-25000" dirty="0" smtClean="0"/>
              <a:t>2</a:t>
            </a:r>
            <a:r>
              <a:rPr lang="en-US" dirty="0" smtClean="0"/>
              <a:t> emissions in the United States</a:t>
            </a:r>
            <a:endParaRPr lang="en-GB" dirty="0"/>
          </a:p>
        </p:txBody>
      </p:sp>
      <p:sp>
        <p:nvSpPr>
          <p:cNvPr id="4" name="Text Placeholder 3"/>
          <p:cNvSpPr>
            <a:spLocks noGrp="1"/>
          </p:cNvSpPr>
          <p:nvPr>
            <p:ph type="body" sz="quarter" idx="11"/>
          </p:nvPr>
        </p:nvSpPr>
        <p:spPr/>
        <p:txBody>
          <a:bodyPr/>
          <a:lstStyle/>
          <a:p>
            <a:r>
              <a:rPr lang="en-US" dirty="0" smtClean="0"/>
              <a:t>CO</a:t>
            </a:r>
            <a:r>
              <a:rPr lang="en-US" baseline="-25000" dirty="0" smtClean="0"/>
              <a:t>2</a:t>
            </a:r>
            <a:r>
              <a:rPr lang="en-US" dirty="0" smtClean="0"/>
              <a:t> emissions </a:t>
            </a:r>
            <a:r>
              <a:rPr lang="en-US" smtClean="0"/>
              <a:t>fell sharply </a:t>
            </a:r>
            <a:r>
              <a:rPr lang="en-US" dirty="0" smtClean="0"/>
              <a:t>since the shale gas revolution, but rebounded last year on the back of a partial gas-coal switch and increased industrial activity</a:t>
            </a:r>
            <a:endParaRPr lang="en-GB" dirty="0"/>
          </a:p>
        </p:txBody>
      </p:sp>
      <p:sp>
        <p:nvSpPr>
          <p:cNvPr id="3079" name="Line 7"/>
          <p:cNvSpPr>
            <a:spLocks noChangeShapeType="1"/>
          </p:cNvSpPr>
          <p:nvPr/>
        </p:nvSpPr>
        <p:spPr bwMode="auto">
          <a:xfrm>
            <a:off x="1566863" y="4564063"/>
            <a:ext cx="6481763"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0" name="Line 8"/>
          <p:cNvSpPr>
            <a:spLocks noChangeShapeType="1"/>
          </p:cNvSpPr>
          <p:nvPr/>
        </p:nvSpPr>
        <p:spPr bwMode="auto">
          <a:xfrm>
            <a:off x="1566863" y="4051300"/>
            <a:ext cx="6481763"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1" name="Line 9"/>
          <p:cNvSpPr>
            <a:spLocks noChangeShapeType="1"/>
          </p:cNvSpPr>
          <p:nvPr/>
        </p:nvSpPr>
        <p:spPr bwMode="auto">
          <a:xfrm>
            <a:off x="1566863" y="3522663"/>
            <a:ext cx="6481763"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2" name="Line 10"/>
          <p:cNvSpPr>
            <a:spLocks noChangeShapeType="1"/>
          </p:cNvSpPr>
          <p:nvPr/>
        </p:nvSpPr>
        <p:spPr bwMode="auto">
          <a:xfrm>
            <a:off x="1566863" y="3009900"/>
            <a:ext cx="6481763"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3" name="Line 11"/>
          <p:cNvSpPr>
            <a:spLocks noChangeShapeType="1"/>
          </p:cNvSpPr>
          <p:nvPr/>
        </p:nvSpPr>
        <p:spPr bwMode="auto">
          <a:xfrm>
            <a:off x="1566863" y="2497138"/>
            <a:ext cx="6481763" cy="1588"/>
          </a:xfrm>
          <a:prstGeom prst="line">
            <a:avLst/>
          </a:prstGeom>
          <a:noFill/>
          <a:ln w="0">
            <a:solidFill>
              <a:srgbClr val="C0C0C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4" name="Rectangle 12"/>
          <p:cNvSpPr>
            <a:spLocks noChangeArrowheads="1"/>
          </p:cNvSpPr>
          <p:nvPr/>
        </p:nvSpPr>
        <p:spPr bwMode="auto">
          <a:xfrm>
            <a:off x="1881188" y="4002088"/>
            <a:ext cx="444500" cy="1074738"/>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85" name="Rectangle 13"/>
          <p:cNvSpPr>
            <a:spLocks noChangeArrowheads="1"/>
          </p:cNvSpPr>
          <p:nvPr/>
        </p:nvSpPr>
        <p:spPr bwMode="auto">
          <a:xfrm>
            <a:off x="1881188" y="4002088"/>
            <a:ext cx="444500" cy="1074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86" name="Rectangle 14"/>
          <p:cNvSpPr>
            <a:spLocks noChangeArrowheads="1"/>
          </p:cNvSpPr>
          <p:nvPr/>
        </p:nvSpPr>
        <p:spPr bwMode="auto">
          <a:xfrm>
            <a:off x="2970213" y="3703638"/>
            <a:ext cx="428625" cy="1373188"/>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87" name="Rectangle 15"/>
          <p:cNvSpPr>
            <a:spLocks noChangeArrowheads="1"/>
          </p:cNvSpPr>
          <p:nvPr/>
        </p:nvSpPr>
        <p:spPr bwMode="auto">
          <a:xfrm>
            <a:off x="2970213" y="3703638"/>
            <a:ext cx="428625" cy="1373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88" name="Rectangle 16"/>
          <p:cNvSpPr>
            <a:spLocks noChangeArrowheads="1"/>
          </p:cNvSpPr>
          <p:nvPr/>
        </p:nvSpPr>
        <p:spPr bwMode="auto">
          <a:xfrm>
            <a:off x="4041775" y="3141663"/>
            <a:ext cx="444500" cy="1935163"/>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89" name="Rectangle 17"/>
          <p:cNvSpPr>
            <a:spLocks noChangeArrowheads="1"/>
          </p:cNvSpPr>
          <p:nvPr/>
        </p:nvSpPr>
        <p:spPr bwMode="auto">
          <a:xfrm>
            <a:off x="4041775" y="3141663"/>
            <a:ext cx="444500" cy="1935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90" name="Rectangle 18"/>
          <p:cNvSpPr>
            <a:spLocks noChangeArrowheads="1"/>
          </p:cNvSpPr>
          <p:nvPr/>
        </p:nvSpPr>
        <p:spPr bwMode="auto">
          <a:xfrm>
            <a:off x="5130800" y="2994025"/>
            <a:ext cx="428625" cy="2082800"/>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91" name="Rectangle 19"/>
          <p:cNvSpPr>
            <a:spLocks noChangeArrowheads="1"/>
          </p:cNvSpPr>
          <p:nvPr/>
        </p:nvSpPr>
        <p:spPr bwMode="auto">
          <a:xfrm>
            <a:off x="5130800" y="2994025"/>
            <a:ext cx="428625" cy="208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92" name="Rectangle 20"/>
          <p:cNvSpPr>
            <a:spLocks noChangeArrowheads="1"/>
          </p:cNvSpPr>
          <p:nvPr/>
        </p:nvSpPr>
        <p:spPr bwMode="auto">
          <a:xfrm>
            <a:off x="6202363" y="3754438"/>
            <a:ext cx="444500" cy="1322388"/>
          </a:xfrm>
          <a:prstGeom prst="rect">
            <a:avLst/>
          </a:prstGeom>
          <a:solidFill>
            <a:srgbClr val="4F81BD"/>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93" name="Rectangle 21"/>
          <p:cNvSpPr>
            <a:spLocks noChangeArrowheads="1"/>
          </p:cNvSpPr>
          <p:nvPr/>
        </p:nvSpPr>
        <p:spPr bwMode="auto">
          <a:xfrm>
            <a:off x="6202363" y="3754438"/>
            <a:ext cx="444500" cy="1322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94" name="Rectangle 22"/>
          <p:cNvSpPr>
            <a:spLocks noChangeArrowheads="1"/>
          </p:cNvSpPr>
          <p:nvPr/>
        </p:nvSpPr>
        <p:spPr bwMode="auto">
          <a:xfrm>
            <a:off x="7291388" y="3621088"/>
            <a:ext cx="428625" cy="1455738"/>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95" name="Rectangle 23"/>
          <p:cNvSpPr>
            <a:spLocks noChangeArrowheads="1"/>
          </p:cNvSpPr>
          <p:nvPr/>
        </p:nvSpPr>
        <p:spPr bwMode="auto">
          <a:xfrm>
            <a:off x="7291388" y="3621088"/>
            <a:ext cx="428625" cy="1455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96" name="Line 24"/>
          <p:cNvSpPr>
            <a:spLocks noChangeShapeType="1"/>
          </p:cNvSpPr>
          <p:nvPr/>
        </p:nvSpPr>
        <p:spPr bwMode="auto">
          <a:xfrm>
            <a:off x="1566863" y="5076825"/>
            <a:ext cx="64817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04" name="Rectangle 32"/>
          <p:cNvSpPr>
            <a:spLocks noChangeArrowheads="1"/>
          </p:cNvSpPr>
          <p:nvPr/>
        </p:nvSpPr>
        <p:spPr bwMode="auto">
          <a:xfrm>
            <a:off x="1189038" y="4976813"/>
            <a:ext cx="346075"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05" name="Rectangle 33"/>
          <p:cNvSpPr>
            <a:spLocks noChangeArrowheads="1"/>
          </p:cNvSpPr>
          <p:nvPr/>
        </p:nvSpPr>
        <p:spPr bwMode="auto">
          <a:xfrm>
            <a:off x="1189038" y="4465638"/>
            <a:ext cx="346075"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4.5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06" name="Rectangle 34"/>
          <p:cNvSpPr>
            <a:spLocks noChangeArrowheads="1"/>
          </p:cNvSpPr>
          <p:nvPr/>
        </p:nvSpPr>
        <p:spPr bwMode="auto">
          <a:xfrm>
            <a:off x="1189038" y="3952875"/>
            <a:ext cx="346075"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07" name="Rectangle 35"/>
          <p:cNvSpPr>
            <a:spLocks noChangeArrowheads="1"/>
          </p:cNvSpPr>
          <p:nvPr/>
        </p:nvSpPr>
        <p:spPr bwMode="auto">
          <a:xfrm>
            <a:off x="1189038" y="3422650"/>
            <a:ext cx="346075"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5.5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08" name="Rectangle 36"/>
          <p:cNvSpPr>
            <a:spLocks noChangeArrowheads="1"/>
          </p:cNvSpPr>
          <p:nvPr/>
        </p:nvSpPr>
        <p:spPr bwMode="auto">
          <a:xfrm>
            <a:off x="1189038" y="2911475"/>
            <a:ext cx="346075"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09" name="Rectangle 37"/>
          <p:cNvSpPr>
            <a:spLocks noChangeArrowheads="1"/>
          </p:cNvSpPr>
          <p:nvPr/>
        </p:nvSpPr>
        <p:spPr bwMode="auto">
          <a:xfrm>
            <a:off x="1189038" y="2398713"/>
            <a:ext cx="346075"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6.5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10" name="Rectangle 38"/>
          <p:cNvSpPr>
            <a:spLocks noChangeArrowheads="1"/>
          </p:cNvSpPr>
          <p:nvPr/>
        </p:nvSpPr>
        <p:spPr bwMode="auto">
          <a:xfrm>
            <a:off x="1914525" y="5192713"/>
            <a:ext cx="4953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1990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11" name="Rectangle 39"/>
          <p:cNvSpPr>
            <a:spLocks noChangeArrowheads="1"/>
          </p:cNvSpPr>
          <p:nvPr/>
        </p:nvSpPr>
        <p:spPr bwMode="auto">
          <a:xfrm>
            <a:off x="2986088" y="5192713"/>
            <a:ext cx="4953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1995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12" name="Rectangle 40"/>
          <p:cNvSpPr>
            <a:spLocks noChangeArrowheads="1"/>
          </p:cNvSpPr>
          <p:nvPr/>
        </p:nvSpPr>
        <p:spPr bwMode="auto">
          <a:xfrm>
            <a:off x="4075113" y="5192713"/>
            <a:ext cx="4953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2000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13" name="Rectangle 41"/>
          <p:cNvSpPr>
            <a:spLocks noChangeArrowheads="1"/>
          </p:cNvSpPr>
          <p:nvPr/>
        </p:nvSpPr>
        <p:spPr bwMode="auto">
          <a:xfrm>
            <a:off x="5146675" y="5192713"/>
            <a:ext cx="4953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2007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14" name="Rectangle 42"/>
          <p:cNvSpPr>
            <a:spLocks noChangeArrowheads="1"/>
          </p:cNvSpPr>
          <p:nvPr/>
        </p:nvSpPr>
        <p:spPr bwMode="auto">
          <a:xfrm>
            <a:off x="6235700" y="5192713"/>
            <a:ext cx="4953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2012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15" name="Rectangle 43"/>
          <p:cNvSpPr>
            <a:spLocks noChangeArrowheads="1"/>
          </p:cNvSpPr>
          <p:nvPr/>
        </p:nvSpPr>
        <p:spPr bwMode="auto">
          <a:xfrm>
            <a:off x="7307263" y="5192713"/>
            <a:ext cx="4953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2013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16" name="Rectangle 44"/>
          <p:cNvSpPr>
            <a:spLocks noChangeArrowheads="1"/>
          </p:cNvSpPr>
          <p:nvPr/>
        </p:nvSpPr>
        <p:spPr bwMode="auto">
          <a:xfrm>
            <a:off x="561975" y="2391003"/>
            <a:ext cx="48891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Calibri" pitchFamily="34" charset="0"/>
                <a:cs typeface="Arial" pitchFamily="34" charset="0"/>
              </a:rPr>
              <a:t>Gt</a:t>
            </a:r>
            <a:r>
              <a:rPr kumimoji="0" lang="en-US" sz="1400" b="0" i="0" u="none" strike="noStrike" cap="none" normalizeH="0" baseline="0" dirty="0" smtClean="0">
                <a:ln>
                  <a:noFill/>
                </a:ln>
                <a:solidFill>
                  <a:srgbClr val="000000"/>
                </a:solidFill>
                <a:effectLst/>
                <a:latin typeface="Calibri" pitchFamily="34" charset="0"/>
                <a:cs typeface="Arial" pitchFamily="34" charset="0"/>
              </a:rPr>
              <a:t> CO</a:t>
            </a:r>
            <a:r>
              <a:rPr kumimoji="0" lang="en-US" sz="1400" b="0" i="0" u="none" strike="noStrike" cap="none" normalizeH="0" baseline="-25000" dirty="0" smtClean="0">
                <a:ln>
                  <a:noFill/>
                </a:ln>
                <a:solidFill>
                  <a:srgbClr val="000000"/>
                </a:solidFill>
                <a:effectLst/>
                <a:latin typeface="Calibr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84"/>
                                        </p:tgtEl>
                                        <p:attrNameLst>
                                          <p:attrName>style.visibility</p:attrName>
                                        </p:attrNameLst>
                                      </p:cBhvr>
                                      <p:to>
                                        <p:strVal val="visible"/>
                                      </p:to>
                                    </p:set>
                                    <p:animEffect transition="in" filter="wipe(down)">
                                      <p:cBhvr>
                                        <p:cTn id="7" dur="1000"/>
                                        <p:tgtEl>
                                          <p:spTgt spid="308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86"/>
                                        </p:tgtEl>
                                        <p:attrNameLst>
                                          <p:attrName>style.visibility</p:attrName>
                                        </p:attrNameLst>
                                      </p:cBhvr>
                                      <p:to>
                                        <p:strVal val="visible"/>
                                      </p:to>
                                    </p:set>
                                    <p:animEffect transition="in" filter="wipe(down)">
                                      <p:cBhvr>
                                        <p:cTn id="10" dur="1000"/>
                                        <p:tgtEl>
                                          <p:spTgt spid="308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088"/>
                                        </p:tgtEl>
                                        <p:attrNameLst>
                                          <p:attrName>style.visibility</p:attrName>
                                        </p:attrNameLst>
                                      </p:cBhvr>
                                      <p:to>
                                        <p:strVal val="visible"/>
                                      </p:to>
                                    </p:set>
                                    <p:animEffect transition="in" filter="wipe(down)">
                                      <p:cBhvr>
                                        <p:cTn id="13" dur="1000"/>
                                        <p:tgtEl>
                                          <p:spTgt spid="308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90"/>
                                        </p:tgtEl>
                                        <p:attrNameLst>
                                          <p:attrName>style.visibility</p:attrName>
                                        </p:attrNameLst>
                                      </p:cBhvr>
                                      <p:to>
                                        <p:strVal val="visible"/>
                                      </p:to>
                                    </p:set>
                                    <p:animEffect transition="in" filter="wipe(down)">
                                      <p:cBhvr>
                                        <p:cTn id="16" dur="1000"/>
                                        <p:tgtEl>
                                          <p:spTgt spid="309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092"/>
                                        </p:tgtEl>
                                        <p:attrNameLst>
                                          <p:attrName>style.visibility</p:attrName>
                                        </p:attrNameLst>
                                      </p:cBhvr>
                                      <p:to>
                                        <p:strVal val="visible"/>
                                      </p:to>
                                    </p:set>
                                    <p:animEffect transition="in" filter="wipe(down)">
                                      <p:cBhvr>
                                        <p:cTn id="21" dur="1000"/>
                                        <p:tgtEl>
                                          <p:spTgt spid="309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094"/>
                                        </p:tgtEl>
                                        <p:attrNameLst>
                                          <p:attrName>style.visibility</p:attrName>
                                        </p:attrNameLst>
                                      </p:cBhvr>
                                      <p:to>
                                        <p:strVal val="visible"/>
                                      </p:to>
                                    </p:set>
                                    <p:animEffect transition="in" filter="wipe(down)">
                                      <p:cBhvr>
                                        <p:cTn id="26" dur="1000"/>
                                        <p:tgtEl>
                                          <p:spTgt spid="3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animBg="1"/>
      <p:bldP spid="3086" grpId="0" animBg="1"/>
      <p:bldP spid="3088" grpId="0" animBg="1"/>
      <p:bldP spid="3090" grpId="0" animBg="1"/>
      <p:bldP spid="3092" grpId="0" animBg="1"/>
      <p:bldP spid="3094" grpId="0" animBg="1"/>
    </p:bldLst>
  </p:timing>
</p:sld>
</file>

<file path=ppt/theme/theme1.xml><?xml version="1.0" encoding="utf-8"?>
<a:theme xmlns:a="http://schemas.openxmlformats.org/drawingml/2006/main" name="WEO_2013_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a:defRPr>
        </a:defPPr>
      </a:lstStyle>
    </a:lnDef>
  </a:objectDefaults>
  <a:extraClrSchemeLst>
    <a:extraClrScheme>
      <a:clrScheme name="Default Design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WEO_2013_V3</Template>
  <TotalTime>5969</TotalTime>
  <Words>889</Words>
  <Application>Microsoft Office PowerPoint</Application>
  <PresentationFormat>On-screen Show (4:3)</PresentationFormat>
  <Paragraphs>221</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 Black</vt:lpstr>
      <vt:lpstr>Calibri</vt:lpstr>
      <vt:lpstr>Wingdings</vt:lpstr>
      <vt:lpstr>Arial</vt:lpstr>
      <vt:lpstr>Times New Roman</vt:lpstr>
      <vt:lpstr>WEO_2013_V3</vt:lpstr>
      <vt:lpstr>Global Energy Dynamics:  Outlook for the Future </vt:lpstr>
      <vt:lpstr>The world energy scene today</vt:lpstr>
      <vt:lpstr>The energy mix is slow to change</vt:lpstr>
      <vt:lpstr>Unconventional oil and gas has made a major contribution to global production</vt:lpstr>
      <vt:lpstr>US oil imports are shrinking rapidly –  thanks to shale oil only?</vt:lpstr>
      <vt:lpstr>Two chapters to the oil production story</vt:lpstr>
      <vt:lpstr>Regional natural gas prices: who has the energy to compete?</vt:lpstr>
      <vt:lpstr>Energy-intensive industries  need to count their costs</vt:lpstr>
      <vt:lpstr>US emissions on a downward trend</vt:lpstr>
      <vt:lpstr>Who has flooded the markets?</vt:lpstr>
      <vt:lpstr>The slowdown in Chinese demand caught the industry off-guard</vt:lpstr>
      <vt:lpstr> LNG from the United States can alleviate strain on the gas markets, but is no silver bullet </vt:lpstr>
      <vt:lpstr>Concluding remarks</vt:lpstr>
    </vt:vector>
  </TitlesOfParts>
  <Company>International Energy Agency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Pawel olejarnik</dc:creator>
  <cp:lastModifiedBy>212A Phone</cp:lastModifiedBy>
  <cp:revision>724</cp:revision>
  <dcterms:created xsi:type="dcterms:W3CDTF">2013-10-24T18:12:15Z</dcterms:created>
  <dcterms:modified xsi:type="dcterms:W3CDTF">2014-04-10T13:00:50Z</dcterms:modified>
</cp:coreProperties>
</file>